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84" r:id="rId2"/>
    <p:sldId id="258" r:id="rId3"/>
    <p:sldId id="303" r:id="rId4"/>
    <p:sldId id="314" r:id="rId5"/>
    <p:sldId id="285" r:id="rId6"/>
    <p:sldId id="288" r:id="rId7"/>
    <p:sldId id="289" r:id="rId8"/>
    <p:sldId id="286" r:id="rId9"/>
    <p:sldId id="287" r:id="rId10"/>
    <p:sldId id="291" r:id="rId11"/>
    <p:sldId id="292" r:id="rId12"/>
    <p:sldId id="316" r:id="rId13"/>
    <p:sldId id="293" r:id="rId14"/>
    <p:sldId id="294" r:id="rId15"/>
    <p:sldId id="296" r:id="rId16"/>
    <p:sldId id="295" r:id="rId17"/>
    <p:sldId id="297" r:id="rId18"/>
    <p:sldId id="299" r:id="rId19"/>
    <p:sldId id="300" r:id="rId20"/>
    <p:sldId id="301" r:id="rId21"/>
    <p:sldId id="311" r:id="rId22"/>
    <p:sldId id="272" r:id="rId23"/>
    <p:sldId id="312" r:id="rId24"/>
    <p:sldId id="323" r:id="rId25"/>
    <p:sldId id="313" r:id="rId26"/>
    <p:sldId id="315" r:id="rId27"/>
    <p:sldId id="322" r:id="rId28"/>
    <p:sldId id="321" r:id="rId29"/>
    <p:sldId id="325" r:id="rId30"/>
    <p:sldId id="324" r:id="rId31"/>
    <p:sldId id="317" r:id="rId32"/>
    <p:sldId id="326"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992B2C-4FBF-4C1D-A780-E6AB197C929C}" v="2" dt="2021-11-25T08:38:48.73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75"/>
    <p:restoredTop sz="63586"/>
  </p:normalViewPr>
  <p:slideViewPr>
    <p:cSldViewPr snapToGrid="0" snapToObjects="1">
      <p:cViewPr varScale="1">
        <p:scale>
          <a:sx n="64" d="100"/>
          <a:sy n="64" d="100"/>
        </p:scale>
        <p:origin x="1560" y="4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jolein Wellink" userId="cc5a50e4-396f-4bdd-9a4e-f77acdbfb23c" providerId="ADAL" clId="{6B992B2C-4FBF-4C1D-A780-E6AB197C929C}"/>
    <pc:docChg chg="custSel mod addSld delSld modSld">
      <pc:chgData name="Marjolein Wellink" userId="cc5a50e4-396f-4bdd-9a4e-f77acdbfb23c" providerId="ADAL" clId="{6B992B2C-4FBF-4C1D-A780-E6AB197C929C}" dt="2021-11-25T08:40:21.378" v="21" actId="20577"/>
      <pc:docMkLst>
        <pc:docMk/>
      </pc:docMkLst>
      <pc:sldChg chg="delSp modSp mod">
        <pc:chgData name="Marjolein Wellink" userId="cc5a50e4-396f-4bdd-9a4e-f77acdbfb23c" providerId="ADAL" clId="{6B992B2C-4FBF-4C1D-A780-E6AB197C929C}" dt="2021-11-19T11:06:11.374" v="2" actId="478"/>
        <pc:sldMkLst>
          <pc:docMk/>
          <pc:sldMk cId="2354723206" sldId="291"/>
        </pc:sldMkLst>
        <pc:spChg chg="del">
          <ac:chgData name="Marjolein Wellink" userId="cc5a50e4-396f-4bdd-9a4e-f77acdbfb23c" providerId="ADAL" clId="{6B992B2C-4FBF-4C1D-A780-E6AB197C929C}" dt="2021-11-19T11:06:11.374" v="2" actId="478"/>
          <ac:spMkLst>
            <pc:docMk/>
            <pc:sldMk cId="2354723206" sldId="291"/>
            <ac:spMk id="2" creationId="{3EED1839-CB53-C648-AD72-68F26D6A3CEA}"/>
          </ac:spMkLst>
        </pc:spChg>
        <pc:graphicFrameChg chg="ord">
          <ac:chgData name="Marjolein Wellink" userId="cc5a50e4-396f-4bdd-9a4e-f77acdbfb23c" providerId="ADAL" clId="{6B992B2C-4FBF-4C1D-A780-E6AB197C929C}" dt="2021-11-19T11:06:07.133" v="1" actId="167"/>
          <ac:graphicFrameMkLst>
            <pc:docMk/>
            <pc:sldMk cId="2354723206" sldId="291"/>
            <ac:graphicFrameMk id="4" creationId="{94BB4EF5-F102-6F45-9F8D-C5EA7EB6E480}"/>
          </ac:graphicFrameMkLst>
        </pc:graphicFrameChg>
      </pc:sldChg>
      <pc:sldChg chg="delSp mod">
        <pc:chgData name="Marjolein Wellink" userId="cc5a50e4-396f-4bdd-9a4e-f77acdbfb23c" providerId="ADAL" clId="{6B992B2C-4FBF-4C1D-A780-E6AB197C929C}" dt="2021-11-19T11:06:16.958" v="3" actId="478"/>
        <pc:sldMkLst>
          <pc:docMk/>
          <pc:sldMk cId="3585992653" sldId="292"/>
        </pc:sldMkLst>
        <pc:spChg chg="del">
          <ac:chgData name="Marjolein Wellink" userId="cc5a50e4-396f-4bdd-9a4e-f77acdbfb23c" providerId="ADAL" clId="{6B992B2C-4FBF-4C1D-A780-E6AB197C929C}" dt="2021-11-19T11:06:16.958" v="3" actId="478"/>
          <ac:spMkLst>
            <pc:docMk/>
            <pc:sldMk cId="3585992653" sldId="292"/>
            <ac:spMk id="2" creationId="{4D25F208-CF4A-EE4B-ADBF-FE64054891C8}"/>
          </ac:spMkLst>
        </pc:spChg>
      </pc:sldChg>
      <pc:sldChg chg="delSp mod">
        <pc:chgData name="Marjolein Wellink" userId="cc5a50e4-396f-4bdd-9a4e-f77acdbfb23c" providerId="ADAL" clId="{6B992B2C-4FBF-4C1D-A780-E6AB197C929C}" dt="2021-11-19T11:06:51.278" v="4" actId="478"/>
        <pc:sldMkLst>
          <pc:docMk/>
          <pc:sldMk cId="728396293" sldId="300"/>
        </pc:sldMkLst>
        <pc:spChg chg="del">
          <ac:chgData name="Marjolein Wellink" userId="cc5a50e4-396f-4bdd-9a4e-f77acdbfb23c" providerId="ADAL" clId="{6B992B2C-4FBF-4C1D-A780-E6AB197C929C}" dt="2021-11-19T11:06:51.278" v="4" actId="478"/>
          <ac:spMkLst>
            <pc:docMk/>
            <pc:sldMk cId="728396293" sldId="300"/>
            <ac:spMk id="16" creationId="{4D4F4B68-D845-0245-AE4C-3C7041D52F7E}"/>
          </ac:spMkLst>
        </pc:spChg>
      </pc:sldChg>
      <pc:sldChg chg="modSp add del mod">
        <pc:chgData name="Marjolein Wellink" userId="cc5a50e4-396f-4bdd-9a4e-f77acdbfb23c" providerId="ADAL" clId="{6B992B2C-4FBF-4C1D-A780-E6AB197C929C}" dt="2021-11-25T08:38:52.867" v="11" actId="47"/>
        <pc:sldMkLst>
          <pc:docMk/>
          <pc:sldMk cId="2879676994" sldId="308"/>
        </pc:sldMkLst>
        <pc:spChg chg="mod">
          <ac:chgData name="Marjolein Wellink" userId="cc5a50e4-396f-4bdd-9a4e-f77acdbfb23c" providerId="ADAL" clId="{6B992B2C-4FBF-4C1D-A780-E6AB197C929C}" dt="2021-11-22T09:36:09.624" v="8" actId="20577"/>
          <ac:spMkLst>
            <pc:docMk/>
            <pc:sldMk cId="2879676994" sldId="308"/>
            <ac:spMk id="16" creationId="{EE1E242A-C2C1-40C3-824A-5B5686BDDE1A}"/>
          </ac:spMkLst>
        </pc:spChg>
      </pc:sldChg>
      <pc:sldChg chg="delSp mod">
        <pc:chgData name="Marjolein Wellink" userId="cc5a50e4-396f-4bdd-9a4e-f77acdbfb23c" providerId="ADAL" clId="{6B992B2C-4FBF-4C1D-A780-E6AB197C929C}" dt="2021-11-19T11:07:13.374" v="7" actId="478"/>
        <pc:sldMkLst>
          <pc:docMk/>
          <pc:sldMk cId="3330776071" sldId="321"/>
        </pc:sldMkLst>
        <pc:spChg chg="del">
          <ac:chgData name="Marjolein Wellink" userId="cc5a50e4-396f-4bdd-9a4e-f77acdbfb23c" providerId="ADAL" clId="{6B992B2C-4FBF-4C1D-A780-E6AB197C929C}" dt="2021-11-19T11:07:13.374" v="7" actId="478"/>
          <ac:spMkLst>
            <pc:docMk/>
            <pc:sldMk cId="3330776071" sldId="321"/>
            <ac:spMk id="2" creationId="{00000000-0000-0000-0000-000000000000}"/>
          </ac:spMkLst>
        </pc:spChg>
      </pc:sldChg>
      <pc:sldChg chg="delSp mod">
        <pc:chgData name="Marjolein Wellink" userId="cc5a50e4-396f-4bdd-9a4e-f77acdbfb23c" providerId="ADAL" clId="{6B992B2C-4FBF-4C1D-A780-E6AB197C929C}" dt="2021-11-19T11:07:09.206" v="6" actId="478"/>
        <pc:sldMkLst>
          <pc:docMk/>
          <pc:sldMk cId="794503565" sldId="322"/>
        </pc:sldMkLst>
        <pc:spChg chg="del">
          <ac:chgData name="Marjolein Wellink" userId="cc5a50e4-396f-4bdd-9a4e-f77acdbfb23c" providerId="ADAL" clId="{6B992B2C-4FBF-4C1D-A780-E6AB197C929C}" dt="2021-11-19T11:07:09.206" v="6" actId="478"/>
          <ac:spMkLst>
            <pc:docMk/>
            <pc:sldMk cId="794503565" sldId="322"/>
            <ac:spMk id="2" creationId="{00000000-0000-0000-0000-000000000000}"/>
          </ac:spMkLst>
        </pc:spChg>
      </pc:sldChg>
      <pc:sldChg chg="delSp mod">
        <pc:chgData name="Marjolein Wellink" userId="cc5a50e4-396f-4bdd-9a4e-f77acdbfb23c" providerId="ADAL" clId="{6B992B2C-4FBF-4C1D-A780-E6AB197C929C}" dt="2021-11-19T11:07:00.150" v="5" actId="478"/>
        <pc:sldMkLst>
          <pc:docMk/>
          <pc:sldMk cId="708500341" sldId="323"/>
        </pc:sldMkLst>
        <pc:spChg chg="del">
          <ac:chgData name="Marjolein Wellink" userId="cc5a50e4-396f-4bdd-9a4e-f77acdbfb23c" providerId="ADAL" clId="{6B992B2C-4FBF-4C1D-A780-E6AB197C929C}" dt="2021-11-19T11:07:00.150" v="5" actId="478"/>
          <ac:spMkLst>
            <pc:docMk/>
            <pc:sldMk cId="708500341" sldId="323"/>
            <ac:spMk id="2" creationId="{00000000-0000-0000-0000-000000000000}"/>
          </ac:spMkLst>
        </pc:spChg>
      </pc:sldChg>
      <pc:sldChg chg="modSp add mod">
        <pc:chgData name="Marjolein Wellink" userId="cc5a50e4-396f-4bdd-9a4e-f77acdbfb23c" providerId="ADAL" clId="{6B992B2C-4FBF-4C1D-A780-E6AB197C929C}" dt="2021-11-25T08:40:21.378" v="21" actId="20577"/>
        <pc:sldMkLst>
          <pc:docMk/>
          <pc:sldMk cId="2559884487" sldId="326"/>
        </pc:sldMkLst>
        <pc:spChg chg="mod">
          <ac:chgData name="Marjolein Wellink" userId="cc5a50e4-396f-4bdd-9a4e-f77acdbfb23c" providerId="ADAL" clId="{6B992B2C-4FBF-4C1D-A780-E6AB197C929C}" dt="2021-11-25T08:40:21.378" v="21" actId="20577"/>
          <ac:spMkLst>
            <pc:docMk/>
            <pc:sldMk cId="2559884487" sldId="326"/>
            <ac:spMk id="16" creationId="{EE1E242A-C2C1-40C3-824A-5B5686BDDE1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83690-4D8F-4FB6-9BEC-45B50C96079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nl-NL"/>
        </a:p>
      </dgm:t>
    </dgm:pt>
    <dgm:pt modelId="{43FD6062-F200-498D-8905-CA07988C233B}">
      <dgm:prSet phldrT="[Tekst]"/>
      <dgm:spPr/>
      <dgm:t>
        <a:bodyPr/>
        <a:lstStyle/>
        <a:p>
          <a:r>
            <a:rPr lang="sv-SE" dirty="0"/>
            <a:t>Voorbereiding</a:t>
          </a:r>
          <a:endParaRPr lang="nl-NL" dirty="0"/>
        </a:p>
      </dgm:t>
    </dgm:pt>
    <dgm:pt modelId="{79B878FB-05D6-44BD-AFF5-A03A51A747CF}" type="parTrans" cxnId="{05C888F8-8044-4755-A98D-1456614B0895}">
      <dgm:prSet/>
      <dgm:spPr/>
      <dgm:t>
        <a:bodyPr/>
        <a:lstStyle/>
        <a:p>
          <a:endParaRPr lang="nl-NL"/>
        </a:p>
      </dgm:t>
    </dgm:pt>
    <dgm:pt modelId="{A4642390-88F1-4398-B69B-0B3F0B934346}" type="sibTrans" cxnId="{05C888F8-8044-4755-A98D-1456614B0895}">
      <dgm:prSet/>
      <dgm:spPr/>
      <dgm:t>
        <a:bodyPr/>
        <a:lstStyle/>
        <a:p>
          <a:endParaRPr lang="nl-NL"/>
        </a:p>
      </dgm:t>
    </dgm:pt>
    <dgm:pt modelId="{9BBB2A57-C9C4-4279-8884-535593712A3F}">
      <dgm:prSet phldrT="[Tekst]" custT="1"/>
      <dgm:spPr/>
      <dgm:t>
        <a:bodyPr/>
        <a:lstStyle/>
        <a:p>
          <a:r>
            <a:rPr lang="sv-SE" sz="1600" dirty="0"/>
            <a:t>Bij de start inbreng via eigen taal uitlokken</a:t>
          </a:r>
          <a:endParaRPr lang="nl-NL" sz="1600" dirty="0"/>
        </a:p>
      </dgm:t>
    </dgm:pt>
    <dgm:pt modelId="{41C2A178-D9A8-4421-A2F3-D86370B8DA92}" type="parTrans" cxnId="{2E4E3D2F-4015-40F3-A7A3-622DA48E7202}">
      <dgm:prSet/>
      <dgm:spPr/>
      <dgm:t>
        <a:bodyPr/>
        <a:lstStyle/>
        <a:p>
          <a:endParaRPr lang="nl-NL"/>
        </a:p>
      </dgm:t>
    </dgm:pt>
    <dgm:pt modelId="{F323CCD0-0F45-4E0B-84EB-248F94FDFCBF}" type="sibTrans" cxnId="{2E4E3D2F-4015-40F3-A7A3-622DA48E7202}">
      <dgm:prSet/>
      <dgm:spPr/>
      <dgm:t>
        <a:bodyPr/>
        <a:lstStyle/>
        <a:p>
          <a:endParaRPr lang="nl-NL"/>
        </a:p>
      </dgm:t>
    </dgm:pt>
    <dgm:pt modelId="{E6435039-C6D8-4200-86EA-8F59727B1238}">
      <dgm:prSet phldrT="[Tekst]"/>
      <dgm:spPr/>
      <dgm:t>
        <a:bodyPr/>
        <a:lstStyle/>
        <a:p>
          <a:r>
            <a:rPr lang="nl-NL" dirty="0"/>
            <a:t>Leeractiviteiten</a:t>
          </a:r>
        </a:p>
      </dgm:t>
    </dgm:pt>
    <dgm:pt modelId="{25857066-8064-4B12-8090-C48F7EDCC9F6}" type="parTrans" cxnId="{376AC7D7-28C5-43C6-8657-B5F90CB44EE4}">
      <dgm:prSet/>
      <dgm:spPr/>
      <dgm:t>
        <a:bodyPr/>
        <a:lstStyle/>
        <a:p>
          <a:endParaRPr lang="nl-NL"/>
        </a:p>
      </dgm:t>
    </dgm:pt>
    <dgm:pt modelId="{67A83C1D-66B9-4F8B-8DB4-529F95BFD080}" type="sibTrans" cxnId="{376AC7D7-28C5-43C6-8657-B5F90CB44EE4}">
      <dgm:prSet/>
      <dgm:spPr/>
      <dgm:t>
        <a:bodyPr/>
        <a:lstStyle/>
        <a:p>
          <a:endParaRPr lang="nl-NL"/>
        </a:p>
      </dgm:t>
    </dgm:pt>
    <dgm:pt modelId="{9C98D999-0B64-41C2-9033-88158964572B}">
      <dgm:prSet phldrT="[Tekst]" custT="1"/>
      <dgm:spPr/>
      <dgm:t>
        <a:bodyPr/>
        <a:lstStyle/>
        <a:p>
          <a:r>
            <a:rPr lang="sv-SE" sz="1600" dirty="0"/>
            <a:t>Ruimte voor overleg  in T1</a:t>
          </a:r>
          <a:endParaRPr lang="nl-NL" sz="1600" dirty="0"/>
        </a:p>
      </dgm:t>
    </dgm:pt>
    <dgm:pt modelId="{84947E4B-8AD8-4CD0-A95C-1AD96681CA62}" type="parTrans" cxnId="{26C74B9D-FAF9-4F83-9151-D82C87EC23B3}">
      <dgm:prSet/>
      <dgm:spPr/>
      <dgm:t>
        <a:bodyPr/>
        <a:lstStyle/>
        <a:p>
          <a:endParaRPr lang="nl-NL"/>
        </a:p>
      </dgm:t>
    </dgm:pt>
    <dgm:pt modelId="{781C9D73-F39A-418B-81E1-81A1D4A4A1F3}" type="sibTrans" cxnId="{26C74B9D-FAF9-4F83-9151-D82C87EC23B3}">
      <dgm:prSet/>
      <dgm:spPr/>
      <dgm:t>
        <a:bodyPr/>
        <a:lstStyle/>
        <a:p>
          <a:endParaRPr lang="nl-NL"/>
        </a:p>
      </dgm:t>
    </dgm:pt>
    <dgm:pt modelId="{8410DC77-28F7-49FD-8FAE-CFBDCA402C99}">
      <dgm:prSet phldrT="[Tekst]"/>
      <dgm:spPr/>
      <dgm:t>
        <a:bodyPr/>
        <a:lstStyle/>
        <a:p>
          <a:r>
            <a:rPr lang="nl-NL" dirty="0"/>
            <a:t>Producten</a:t>
          </a:r>
        </a:p>
      </dgm:t>
    </dgm:pt>
    <dgm:pt modelId="{2765E3B5-29E3-47E5-A4BB-01E5845F1FD0}" type="parTrans" cxnId="{79028329-3203-4EDC-A63C-75AFF877FCF1}">
      <dgm:prSet/>
      <dgm:spPr/>
      <dgm:t>
        <a:bodyPr/>
        <a:lstStyle/>
        <a:p>
          <a:endParaRPr lang="nl-NL"/>
        </a:p>
      </dgm:t>
    </dgm:pt>
    <dgm:pt modelId="{F3D0A806-206F-44E4-922E-0EF6AA2FE63D}" type="sibTrans" cxnId="{79028329-3203-4EDC-A63C-75AFF877FCF1}">
      <dgm:prSet/>
      <dgm:spPr/>
      <dgm:t>
        <a:bodyPr/>
        <a:lstStyle/>
        <a:p>
          <a:endParaRPr lang="nl-NL"/>
        </a:p>
      </dgm:t>
    </dgm:pt>
    <dgm:pt modelId="{AFC2C656-B572-4260-84C7-0585C8D6D1B5}">
      <dgm:prSet phldrT="[Tekst]" custT="1"/>
      <dgm:spPr/>
      <dgm:t>
        <a:bodyPr/>
        <a:lstStyle/>
        <a:p>
          <a:endParaRPr lang="nl-NL" sz="1000" dirty="0"/>
        </a:p>
      </dgm:t>
    </dgm:pt>
    <dgm:pt modelId="{E245A235-9797-4B28-84DC-E2B533994DE1}" type="parTrans" cxnId="{508224DB-86E8-4629-981C-3B01BA6ACEDB}">
      <dgm:prSet/>
      <dgm:spPr/>
      <dgm:t>
        <a:bodyPr/>
        <a:lstStyle/>
        <a:p>
          <a:endParaRPr lang="nl-NL"/>
        </a:p>
      </dgm:t>
    </dgm:pt>
    <dgm:pt modelId="{6B4DB61C-A434-4280-813C-4009587D0482}" type="sibTrans" cxnId="{508224DB-86E8-4629-981C-3B01BA6ACEDB}">
      <dgm:prSet/>
      <dgm:spPr/>
      <dgm:t>
        <a:bodyPr/>
        <a:lstStyle/>
        <a:p>
          <a:endParaRPr lang="nl-NL"/>
        </a:p>
      </dgm:t>
    </dgm:pt>
    <dgm:pt modelId="{D3FAB60E-30F8-41A2-984A-3C628912AB14}">
      <dgm:prSet phldrT="[Tekst]" custT="1"/>
      <dgm:spPr/>
      <dgm:t>
        <a:bodyPr/>
        <a:lstStyle/>
        <a:p>
          <a:r>
            <a:rPr lang="sv-SE" sz="1600" dirty="0"/>
            <a:t>Zichtbaar en hoorbaar maken meertaligheid in de klas en school</a:t>
          </a:r>
          <a:endParaRPr lang="nl-NL" sz="1600" dirty="0"/>
        </a:p>
      </dgm:t>
    </dgm:pt>
    <dgm:pt modelId="{29CB0F3B-B2A4-4E22-85FB-912B943ADE5D}" type="parTrans" cxnId="{E2170945-CAA8-461D-B38A-919685814975}">
      <dgm:prSet/>
      <dgm:spPr/>
      <dgm:t>
        <a:bodyPr/>
        <a:lstStyle/>
        <a:p>
          <a:endParaRPr lang="nl-NL"/>
        </a:p>
      </dgm:t>
    </dgm:pt>
    <dgm:pt modelId="{92B7E955-F6DF-4B55-BF00-319A32EACBCA}" type="sibTrans" cxnId="{E2170945-CAA8-461D-B38A-919685814975}">
      <dgm:prSet/>
      <dgm:spPr/>
      <dgm:t>
        <a:bodyPr/>
        <a:lstStyle/>
        <a:p>
          <a:endParaRPr lang="nl-NL"/>
        </a:p>
      </dgm:t>
    </dgm:pt>
    <dgm:pt modelId="{776B65F5-BA33-43D4-95D2-279E41FCA016}">
      <dgm:prSet phldrT="[Tekst]" custT="1"/>
      <dgm:spPr/>
      <dgm:t>
        <a:bodyPr/>
        <a:lstStyle/>
        <a:p>
          <a:r>
            <a:rPr lang="sv-SE" sz="1600" dirty="0"/>
            <a:t>Thuis info laten vragen (over planten bv.)</a:t>
          </a:r>
          <a:endParaRPr lang="nl-NL" sz="1600" dirty="0"/>
        </a:p>
      </dgm:t>
    </dgm:pt>
    <dgm:pt modelId="{389B610E-348B-4D0D-9AF5-09CFF371907A}" type="parTrans" cxnId="{7AA367F7-B691-48B7-AE40-168FA41F1BF5}">
      <dgm:prSet/>
      <dgm:spPr/>
      <dgm:t>
        <a:bodyPr/>
        <a:lstStyle/>
        <a:p>
          <a:endParaRPr lang="nl-NL"/>
        </a:p>
      </dgm:t>
    </dgm:pt>
    <dgm:pt modelId="{10287FB6-CD72-41FD-BA14-FF20A048B4FA}" type="sibTrans" cxnId="{7AA367F7-B691-48B7-AE40-168FA41F1BF5}">
      <dgm:prSet/>
      <dgm:spPr/>
      <dgm:t>
        <a:bodyPr/>
        <a:lstStyle/>
        <a:p>
          <a:endParaRPr lang="nl-NL"/>
        </a:p>
      </dgm:t>
    </dgm:pt>
    <dgm:pt modelId="{4E221855-AD32-418B-9D9B-73A9CC90F871}">
      <dgm:prSet phldrT="[Tekst]" custT="1"/>
      <dgm:spPr/>
      <dgm:t>
        <a:bodyPr/>
        <a:lstStyle/>
        <a:p>
          <a:r>
            <a:rPr lang="sv-SE" sz="1600" dirty="0"/>
            <a:t>Experimenten beschrijven in T1</a:t>
          </a:r>
          <a:endParaRPr lang="nl-NL" sz="1600" dirty="0"/>
        </a:p>
      </dgm:t>
    </dgm:pt>
    <dgm:pt modelId="{D60C257E-ACB3-4937-AD72-58968C65EE57}" type="parTrans" cxnId="{1160E8B4-F1F0-4FBD-8EBA-86610C6E5EFD}">
      <dgm:prSet/>
      <dgm:spPr/>
      <dgm:t>
        <a:bodyPr/>
        <a:lstStyle/>
        <a:p>
          <a:endParaRPr lang="nl-NL"/>
        </a:p>
      </dgm:t>
    </dgm:pt>
    <dgm:pt modelId="{5F852640-3FB1-4E95-B735-903615B350E6}" type="sibTrans" cxnId="{1160E8B4-F1F0-4FBD-8EBA-86610C6E5EFD}">
      <dgm:prSet/>
      <dgm:spPr/>
      <dgm:t>
        <a:bodyPr/>
        <a:lstStyle/>
        <a:p>
          <a:endParaRPr lang="nl-NL"/>
        </a:p>
      </dgm:t>
    </dgm:pt>
    <dgm:pt modelId="{E2558AD0-5432-4764-A61C-DE0CBAB172BC}">
      <dgm:prSet phldrT="[Tekst]" custT="1"/>
      <dgm:spPr/>
      <dgm:t>
        <a:bodyPr/>
        <a:lstStyle/>
        <a:p>
          <a:r>
            <a:rPr lang="sv-SE" sz="1600" dirty="0"/>
            <a:t>Uitleg met T1-volwassene/ co-teacher</a:t>
          </a:r>
          <a:endParaRPr lang="nl-NL" sz="1600" dirty="0"/>
        </a:p>
      </dgm:t>
    </dgm:pt>
    <dgm:pt modelId="{3377B379-A6C8-4185-897C-1053E21ED71B}" type="parTrans" cxnId="{34AAFDA6-2757-43CD-8795-8FCC441DD198}">
      <dgm:prSet/>
      <dgm:spPr/>
      <dgm:t>
        <a:bodyPr/>
        <a:lstStyle/>
        <a:p>
          <a:endParaRPr lang="nl-NL"/>
        </a:p>
      </dgm:t>
    </dgm:pt>
    <dgm:pt modelId="{B5948091-F91A-451B-AD12-A44E550412AF}" type="sibTrans" cxnId="{34AAFDA6-2757-43CD-8795-8FCC441DD198}">
      <dgm:prSet/>
      <dgm:spPr/>
      <dgm:t>
        <a:bodyPr/>
        <a:lstStyle/>
        <a:p>
          <a:endParaRPr lang="nl-NL"/>
        </a:p>
      </dgm:t>
    </dgm:pt>
    <dgm:pt modelId="{D07057E3-A32F-40DC-A6D4-D9B08243326C}">
      <dgm:prSet phldrT="[Tekst]" custT="1"/>
      <dgm:spPr/>
      <dgm:t>
        <a:bodyPr/>
        <a:lstStyle/>
        <a:p>
          <a:r>
            <a:rPr lang="sv-SE" sz="1600" dirty="0"/>
            <a:t>Tweetalige teksten</a:t>
          </a:r>
          <a:endParaRPr lang="nl-NL" sz="1600" dirty="0"/>
        </a:p>
      </dgm:t>
    </dgm:pt>
    <dgm:pt modelId="{D6B23618-EB48-4457-9DEC-472A9C825B9A}" type="parTrans" cxnId="{B1CA012F-441A-4483-8EC8-BB4EC5E58AE9}">
      <dgm:prSet/>
      <dgm:spPr/>
      <dgm:t>
        <a:bodyPr/>
        <a:lstStyle/>
        <a:p>
          <a:endParaRPr lang="nl-NL"/>
        </a:p>
      </dgm:t>
    </dgm:pt>
    <dgm:pt modelId="{E99738FA-C7AD-4286-B682-AA7FEF374678}" type="sibTrans" cxnId="{B1CA012F-441A-4483-8EC8-BB4EC5E58AE9}">
      <dgm:prSet/>
      <dgm:spPr/>
      <dgm:t>
        <a:bodyPr/>
        <a:lstStyle/>
        <a:p>
          <a:endParaRPr lang="nl-NL"/>
        </a:p>
      </dgm:t>
    </dgm:pt>
    <dgm:pt modelId="{AEDE9EBE-7B17-4859-9A05-D5F9F1AC51C0}">
      <dgm:prSet phldrT="[Tekst]" custT="1"/>
      <dgm:spPr/>
      <dgm:t>
        <a:bodyPr/>
        <a:lstStyle/>
        <a:p>
          <a:r>
            <a:rPr lang="sv-SE" sz="1600" dirty="0"/>
            <a:t>Informatie zoeken op internet in T1</a:t>
          </a:r>
          <a:endParaRPr lang="nl-NL" sz="1600" dirty="0"/>
        </a:p>
      </dgm:t>
    </dgm:pt>
    <dgm:pt modelId="{ADA49EF8-F830-47BE-9F3F-E2E693EE08A6}" type="parTrans" cxnId="{03CC0F2E-7CFE-4E1B-A35F-CA3B844A21C6}">
      <dgm:prSet/>
      <dgm:spPr/>
      <dgm:t>
        <a:bodyPr/>
        <a:lstStyle/>
        <a:p>
          <a:endParaRPr lang="nl-NL"/>
        </a:p>
      </dgm:t>
    </dgm:pt>
    <dgm:pt modelId="{919D6653-271C-4FD1-A2EC-023408A7ADE4}" type="sibTrans" cxnId="{03CC0F2E-7CFE-4E1B-A35F-CA3B844A21C6}">
      <dgm:prSet/>
      <dgm:spPr/>
      <dgm:t>
        <a:bodyPr/>
        <a:lstStyle/>
        <a:p>
          <a:endParaRPr lang="nl-NL"/>
        </a:p>
      </dgm:t>
    </dgm:pt>
    <dgm:pt modelId="{5F3566FB-8A43-4FAE-8D49-F8D1F88B7ED7}">
      <dgm:prSet phldrT="[Tekst]" custT="1"/>
      <dgm:spPr/>
      <dgm:t>
        <a:bodyPr/>
        <a:lstStyle/>
        <a:p>
          <a:r>
            <a:rPr lang="sv-SE" sz="1600" dirty="0"/>
            <a:t>Tweetalige woordenlijstjes geven</a:t>
          </a:r>
          <a:endParaRPr lang="nl-NL" sz="1600" dirty="0"/>
        </a:p>
      </dgm:t>
    </dgm:pt>
    <dgm:pt modelId="{A720DD61-B0F2-446D-BA13-CC47C9043D35}" type="parTrans" cxnId="{38AE4405-9F46-4B76-97AE-F49B00E31469}">
      <dgm:prSet/>
      <dgm:spPr/>
      <dgm:t>
        <a:bodyPr/>
        <a:lstStyle/>
        <a:p>
          <a:endParaRPr lang="nl-NL"/>
        </a:p>
      </dgm:t>
    </dgm:pt>
    <dgm:pt modelId="{4D4FC535-5196-4FC5-8916-4A24DFE247EE}" type="sibTrans" cxnId="{38AE4405-9F46-4B76-97AE-F49B00E31469}">
      <dgm:prSet/>
      <dgm:spPr/>
      <dgm:t>
        <a:bodyPr/>
        <a:lstStyle/>
        <a:p>
          <a:endParaRPr lang="nl-NL"/>
        </a:p>
      </dgm:t>
    </dgm:pt>
    <dgm:pt modelId="{A4536BAF-0D16-4A41-B5C0-6218AD124F0B}">
      <dgm:prSet phldrT="[Tekst]" custT="1"/>
      <dgm:spPr/>
      <dgm:t>
        <a:bodyPr/>
        <a:lstStyle/>
        <a:p>
          <a:r>
            <a:rPr lang="sv-SE" sz="1600" dirty="0"/>
            <a:t>Verwerkingsactiviteit in T1 en T2</a:t>
          </a:r>
          <a:endParaRPr lang="nl-NL" sz="1600" dirty="0"/>
        </a:p>
      </dgm:t>
    </dgm:pt>
    <dgm:pt modelId="{D23C84EF-180D-4935-902D-05CD9A26D649}" type="parTrans" cxnId="{7AC1EDEE-570D-4CC1-BD78-6E434D3ACF93}">
      <dgm:prSet/>
      <dgm:spPr/>
      <dgm:t>
        <a:bodyPr/>
        <a:lstStyle/>
        <a:p>
          <a:endParaRPr lang="en-US"/>
        </a:p>
      </dgm:t>
    </dgm:pt>
    <dgm:pt modelId="{4A3545F4-578E-4AB4-8F73-E45C415EDE0D}" type="sibTrans" cxnId="{7AC1EDEE-570D-4CC1-BD78-6E434D3ACF93}">
      <dgm:prSet/>
      <dgm:spPr/>
      <dgm:t>
        <a:bodyPr/>
        <a:lstStyle/>
        <a:p>
          <a:endParaRPr lang="en-US"/>
        </a:p>
      </dgm:t>
    </dgm:pt>
    <dgm:pt modelId="{4EFB994F-580C-4C5B-9E54-D6E5E1BDFD00}">
      <dgm:prSet phldrT="[Tekst]" custT="1"/>
      <dgm:spPr/>
      <dgm:t>
        <a:bodyPr/>
        <a:lstStyle/>
        <a:p>
          <a:endParaRPr lang="nl-NL" sz="1000" dirty="0"/>
        </a:p>
      </dgm:t>
    </dgm:pt>
    <dgm:pt modelId="{890605B1-FE75-466A-9AF9-A969C5A752C5}" type="parTrans" cxnId="{089D08D1-1B0A-4688-BA89-DC0D03DFEB88}">
      <dgm:prSet/>
      <dgm:spPr/>
      <dgm:t>
        <a:bodyPr/>
        <a:lstStyle/>
        <a:p>
          <a:endParaRPr lang="en-US"/>
        </a:p>
      </dgm:t>
    </dgm:pt>
    <dgm:pt modelId="{4A450811-58A8-4368-B1C5-C0A3F380F8F9}" type="sibTrans" cxnId="{089D08D1-1B0A-4688-BA89-DC0D03DFEB88}">
      <dgm:prSet/>
      <dgm:spPr/>
      <dgm:t>
        <a:bodyPr/>
        <a:lstStyle/>
        <a:p>
          <a:endParaRPr lang="en-US"/>
        </a:p>
      </dgm:t>
    </dgm:pt>
    <dgm:pt modelId="{E43490FE-C334-48EC-A927-2DF277BCA5C2}" type="pres">
      <dgm:prSet presAssocID="{3BB83690-4D8F-4FB6-9BEC-45B50C960796}" presName="Name0" presStyleCnt="0">
        <dgm:presLayoutVars>
          <dgm:dir/>
          <dgm:animLvl val="lvl"/>
          <dgm:resizeHandles val="exact"/>
        </dgm:presLayoutVars>
      </dgm:prSet>
      <dgm:spPr/>
    </dgm:pt>
    <dgm:pt modelId="{01A9FDD8-5333-4649-ACCD-210A534AE99B}" type="pres">
      <dgm:prSet presAssocID="{3BB83690-4D8F-4FB6-9BEC-45B50C960796}" presName="tSp" presStyleCnt="0"/>
      <dgm:spPr/>
    </dgm:pt>
    <dgm:pt modelId="{5B4F5117-1C2F-4404-AD99-155FAAEE64B4}" type="pres">
      <dgm:prSet presAssocID="{3BB83690-4D8F-4FB6-9BEC-45B50C960796}" presName="bSp" presStyleCnt="0"/>
      <dgm:spPr/>
    </dgm:pt>
    <dgm:pt modelId="{FB1DA257-D490-42C8-8AA2-55F54592BD57}" type="pres">
      <dgm:prSet presAssocID="{3BB83690-4D8F-4FB6-9BEC-45B50C960796}" presName="process" presStyleCnt="0"/>
      <dgm:spPr/>
    </dgm:pt>
    <dgm:pt modelId="{92863BCA-1BF2-4247-8027-7C3631F611FA}" type="pres">
      <dgm:prSet presAssocID="{43FD6062-F200-498D-8905-CA07988C233B}" presName="composite1" presStyleCnt="0"/>
      <dgm:spPr/>
    </dgm:pt>
    <dgm:pt modelId="{8ACFB194-3BB8-4993-9CEE-6CA39AEA5E48}" type="pres">
      <dgm:prSet presAssocID="{43FD6062-F200-498D-8905-CA07988C233B}" presName="dummyNode1" presStyleLbl="node1" presStyleIdx="0" presStyleCnt="3"/>
      <dgm:spPr/>
    </dgm:pt>
    <dgm:pt modelId="{9922DEE9-727C-4FD7-8AFC-3C5CE4EC2EB3}" type="pres">
      <dgm:prSet presAssocID="{43FD6062-F200-498D-8905-CA07988C233B}" presName="childNode1" presStyleLbl="bgAcc1" presStyleIdx="0" presStyleCnt="3" custScaleX="131859" custScaleY="100532">
        <dgm:presLayoutVars>
          <dgm:bulletEnabled val="1"/>
        </dgm:presLayoutVars>
      </dgm:prSet>
      <dgm:spPr/>
    </dgm:pt>
    <dgm:pt modelId="{524CFE0D-D439-4FF1-8366-08AEB24EE6B0}" type="pres">
      <dgm:prSet presAssocID="{43FD6062-F200-498D-8905-CA07988C233B}" presName="childNode1tx" presStyleLbl="bgAcc1" presStyleIdx="0" presStyleCnt="3">
        <dgm:presLayoutVars>
          <dgm:bulletEnabled val="1"/>
        </dgm:presLayoutVars>
      </dgm:prSet>
      <dgm:spPr/>
    </dgm:pt>
    <dgm:pt modelId="{DC55A7F2-BE35-4400-BF69-9878A595D050}" type="pres">
      <dgm:prSet presAssocID="{43FD6062-F200-498D-8905-CA07988C233B}" presName="parentNode1" presStyleLbl="node1" presStyleIdx="0" presStyleCnt="3" custLinFactNeighborX="9291" custLinFactNeighborY="18638">
        <dgm:presLayoutVars>
          <dgm:chMax val="1"/>
          <dgm:bulletEnabled val="1"/>
        </dgm:presLayoutVars>
      </dgm:prSet>
      <dgm:spPr/>
    </dgm:pt>
    <dgm:pt modelId="{2A4996E2-EFC5-4D1D-9045-99E52CFB53F4}" type="pres">
      <dgm:prSet presAssocID="{43FD6062-F200-498D-8905-CA07988C233B}" presName="connSite1" presStyleCnt="0"/>
      <dgm:spPr/>
    </dgm:pt>
    <dgm:pt modelId="{737318FB-46A6-484F-B33F-A7D72A52308B}" type="pres">
      <dgm:prSet presAssocID="{A4642390-88F1-4398-B69B-0B3F0B934346}" presName="Name9" presStyleLbl="sibTrans2D1" presStyleIdx="0" presStyleCnt="2"/>
      <dgm:spPr/>
    </dgm:pt>
    <dgm:pt modelId="{683BCE0F-024C-4FD0-8B26-89598D6AD69C}" type="pres">
      <dgm:prSet presAssocID="{E6435039-C6D8-4200-86EA-8F59727B1238}" presName="composite2" presStyleCnt="0"/>
      <dgm:spPr/>
    </dgm:pt>
    <dgm:pt modelId="{63A6FCD0-0E9C-4F1C-8592-8755B0D9F635}" type="pres">
      <dgm:prSet presAssocID="{E6435039-C6D8-4200-86EA-8F59727B1238}" presName="dummyNode2" presStyleLbl="node1" presStyleIdx="0" presStyleCnt="3"/>
      <dgm:spPr/>
    </dgm:pt>
    <dgm:pt modelId="{69CCC708-8FD0-47A6-92BE-F25B10D86630}" type="pres">
      <dgm:prSet presAssocID="{E6435039-C6D8-4200-86EA-8F59727B1238}" presName="childNode2" presStyleLbl="bgAcc1" presStyleIdx="1" presStyleCnt="3" custScaleX="171433" custScaleY="189021">
        <dgm:presLayoutVars>
          <dgm:bulletEnabled val="1"/>
        </dgm:presLayoutVars>
      </dgm:prSet>
      <dgm:spPr/>
    </dgm:pt>
    <dgm:pt modelId="{7E32A0BF-42F8-4F52-9882-93D881171BEF}" type="pres">
      <dgm:prSet presAssocID="{E6435039-C6D8-4200-86EA-8F59727B1238}" presName="childNode2tx" presStyleLbl="bgAcc1" presStyleIdx="1" presStyleCnt="3">
        <dgm:presLayoutVars>
          <dgm:bulletEnabled val="1"/>
        </dgm:presLayoutVars>
      </dgm:prSet>
      <dgm:spPr/>
    </dgm:pt>
    <dgm:pt modelId="{999FF9E2-2B41-4FA6-981D-490F6EC3ED2B}" type="pres">
      <dgm:prSet presAssocID="{E6435039-C6D8-4200-86EA-8F59727B1238}" presName="parentNode2" presStyleLbl="node1" presStyleIdx="1" presStyleCnt="3" custLinFactNeighborX="7799" custLinFactNeighborY="-66440">
        <dgm:presLayoutVars>
          <dgm:chMax val="0"/>
          <dgm:bulletEnabled val="1"/>
        </dgm:presLayoutVars>
      </dgm:prSet>
      <dgm:spPr/>
    </dgm:pt>
    <dgm:pt modelId="{A7A26F5F-AD77-4095-8A7E-FAD5664B4EE6}" type="pres">
      <dgm:prSet presAssocID="{E6435039-C6D8-4200-86EA-8F59727B1238}" presName="connSite2" presStyleCnt="0"/>
      <dgm:spPr/>
    </dgm:pt>
    <dgm:pt modelId="{278AC742-4D1D-471B-8EA0-CF477A430561}" type="pres">
      <dgm:prSet presAssocID="{67A83C1D-66B9-4F8B-8DB4-529F95BFD080}" presName="Name18" presStyleLbl="sibTrans2D1" presStyleIdx="1" presStyleCnt="2"/>
      <dgm:spPr/>
    </dgm:pt>
    <dgm:pt modelId="{7277AA14-8514-4419-8E03-589160A39EDC}" type="pres">
      <dgm:prSet presAssocID="{8410DC77-28F7-49FD-8FAE-CFBDCA402C99}" presName="composite1" presStyleCnt="0"/>
      <dgm:spPr/>
    </dgm:pt>
    <dgm:pt modelId="{EEA6177B-8BBD-4CBE-8164-395CDFC270F8}" type="pres">
      <dgm:prSet presAssocID="{8410DC77-28F7-49FD-8FAE-CFBDCA402C99}" presName="dummyNode1" presStyleLbl="node1" presStyleIdx="1" presStyleCnt="3"/>
      <dgm:spPr/>
    </dgm:pt>
    <dgm:pt modelId="{FDC3CA41-6087-42E7-8FAC-E8A5FD7236D7}" type="pres">
      <dgm:prSet presAssocID="{8410DC77-28F7-49FD-8FAE-CFBDCA402C99}" presName="childNode1" presStyleLbl="bgAcc1" presStyleIdx="2" presStyleCnt="3" custScaleY="113615">
        <dgm:presLayoutVars>
          <dgm:bulletEnabled val="1"/>
        </dgm:presLayoutVars>
      </dgm:prSet>
      <dgm:spPr/>
    </dgm:pt>
    <dgm:pt modelId="{9CD98410-4129-4514-9462-4CEF6B47309A}" type="pres">
      <dgm:prSet presAssocID="{8410DC77-28F7-49FD-8FAE-CFBDCA402C99}" presName="childNode1tx" presStyleLbl="bgAcc1" presStyleIdx="2" presStyleCnt="3">
        <dgm:presLayoutVars>
          <dgm:bulletEnabled val="1"/>
        </dgm:presLayoutVars>
      </dgm:prSet>
      <dgm:spPr/>
    </dgm:pt>
    <dgm:pt modelId="{19471182-1EB2-4301-B2A8-62471BC0C9A9}" type="pres">
      <dgm:prSet presAssocID="{8410DC77-28F7-49FD-8FAE-CFBDCA402C99}" presName="parentNode1" presStyleLbl="node1" presStyleIdx="2" presStyleCnt="3" custLinFactNeighborX="195" custLinFactNeighborY="59743">
        <dgm:presLayoutVars>
          <dgm:chMax val="1"/>
          <dgm:bulletEnabled val="1"/>
        </dgm:presLayoutVars>
      </dgm:prSet>
      <dgm:spPr/>
    </dgm:pt>
    <dgm:pt modelId="{0E8922E0-6755-4E55-AAD6-00C6B097D097}" type="pres">
      <dgm:prSet presAssocID="{8410DC77-28F7-49FD-8FAE-CFBDCA402C99}" presName="connSite1" presStyleCnt="0"/>
      <dgm:spPr/>
    </dgm:pt>
  </dgm:ptLst>
  <dgm:cxnLst>
    <dgm:cxn modelId="{801C6501-1708-E446-8769-AE2281256B75}" type="presOf" srcId="{776B65F5-BA33-43D4-95D2-279E41FCA016}" destId="{524CFE0D-D439-4FF1-8366-08AEB24EE6B0}" srcOrd="1" destOrd="2" presId="urn:microsoft.com/office/officeart/2005/8/layout/hProcess4"/>
    <dgm:cxn modelId="{24180504-1C18-2345-AC05-894FDEA4FE33}" type="presOf" srcId="{776B65F5-BA33-43D4-95D2-279E41FCA016}" destId="{9922DEE9-727C-4FD7-8AFC-3C5CE4EC2EB3}" srcOrd="0" destOrd="2" presId="urn:microsoft.com/office/officeart/2005/8/layout/hProcess4"/>
    <dgm:cxn modelId="{38AE4405-9F46-4B76-97AE-F49B00E31469}" srcId="{E6435039-C6D8-4200-86EA-8F59727B1238}" destId="{5F3566FB-8A43-4FAE-8D49-F8D1F88B7ED7}" srcOrd="4" destOrd="0" parTransId="{A720DD61-B0F2-446D-BA13-CC47C9043D35}" sibTransId="{4D4FC535-5196-4FC5-8916-4A24DFE247EE}"/>
    <dgm:cxn modelId="{B4DFE809-83F8-C049-B6CE-4CA38AF34DE0}" type="presOf" srcId="{4EFB994F-580C-4C5B-9E54-D6E5E1BDFD00}" destId="{9922DEE9-727C-4FD7-8AFC-3C5CE4EC2EB3}" srcOrd="0" destOrd="0" presId="urn:microsoft.com/office/officeart/2005/8/layout/hProcess4"/>
    <dgm:cxn modelId="{95895613-E83F-234C-9BAB-258D43BCE2F2}" type="presOf" srcId="{E2558AD0-5432-4764-A61C-DE0CBAB172BC}" destId="{7E32A0BF-42F8-4F52-9882-93D881171BEF}" srcOrd="1" destOrd="2" presId="urn:microsoft.com/office/officeart/2005/8/layout/hProcess4"/>
    <dgm:cxn modelId="{F490B917-85A1-5149-B17D-0135B489E5B0}" type="presOf" srcId="{9C98D999-0B64-41C2-9033-88158964572B}" destId="{7E32A0BF-42F8-4F52-9882-93D881171BEF}" srcOrd="1" destOrd="0" presId="urn:microsoft.com/office/officeart/2005/8/layout/hProcess4"/>
    <dgm:cxn modelId="{BF50D324-D444-B54E-970E-FFA5CAFAFA79}" type="presOf" srcId="{9BBB2A57-C9C4-4279-8884-535593712A3F}" destId="{524CFE0D-D439-4FF1-8366-08AEB24EE6B0}" srcOrd="1" destOrd="1" presId="urn:microsoft.com/office/officeart/2005/8/layout/hProcess4"/>
    <dgm:cxn modelId="{E2BE0226-70F9-0241-A84B-7CB7934B9FA3}" type="presOf" srcId="{E2558AD0-5432-4764-A61C-DE0CBAB172BC}" destId="{69CCC708-8FD0-47A6-92BE-F25B10D86630}" srcOrd="0" destOrd="2" presId="urn:microsoft.com/office/officeart/2005/8/layout/hProcess4"/>
    <dgm:cxn modelId="{79028329-3203-4EDC-A63C-75AFF877FCF1}" srcId="{3BB83690-4D8F-4FB6-9BEC-45B50C960796}" destId="{8410DC77-28F7-49FD-8FAE-CFBDCA402C99}" srcOrd="2" destOrd="0" parTransId="{2765E3B5-29E3-47E5-A4BB-01E5845F1FD0}" sibTransId="{F3D0A806-206F-44E4-922E-0EF6AA2FE63D}"/>
    <dgm:cxn modelId="{D1E1A42D-43E5-0241-9E88-623713500474}" type="presOf" srcId="{67A83C1D-66B9-4F8B-8DB4-529F95BFD080}" destId="{278AC742-4D1D-471B-8EA0-CF477A430561}" srcOrd="0" destOrd="0" presId="urn:microsoft.com/office/officeart/2005/8/layout/hProcess4"/>
    <dgm:cxn modelId="{03CC0F2E-7CFE-4E1B-A35F-CA3B844A21C6}" srcId="{E6435039-C6D8-4200-86EA-8F59727B1238}" destId="{AEDE9EBE-7B17-4859-9A05-D5F9F1AC51C0}" srcOrd="3" destOrd="0" parTransId="{ADA49EF8-F830-47BE-9F3F-E2E693EE08A6}" sibTransId="{919D6653-271C-4FD1-A2EC-023408A7ADE4}"/>
    <dgm:cxn modelId="{6E4AB52E-FE56-2643-B10B-5827C1C6D538}" type="presOf" srcId="{D3FAB60E-30F8-41A2-984A-3C628912AB14}" destId="{9CD98410-4129-4514-9462-4CEF6B47309A}" srcOrd="1" destOrd="2" presId="urn:microsoft.com/office/officeart/2005/8/layout/hProcess4"/>
    <dgm:cxn modelId="{B1CA012F-441A-4483-8EC8-BB4EC5E58AE9}" srcId="{8410DC77-28F7-49FD-8FAE-CFBDCA402C99}" destId="{D07057E3-A32F-40DC-A6D4-D9B08243326C}" srcOrd="1" destOrd="0" parTransId="{D6B23618-EB48-4457-9DEC-472A9C825B9A}" sibTransId="{E99738FA-C7AD-4286-B682-AA7FEF374678}"/>
    <dgm:cxn modelId="{2E4E3D2F-4015-40F3-A7A3-622DA48E7202}" srcId="{43FD6062-F200-498D-8905-CA07988C233B}" destId="{9BBB2A57-C9C4-4279-8884-535593712A3F}" srcOrd="1" destOrd="0" parTransId="{41C2A178-D9A8-4421-A2F3-D86370B8DA92}" sibTransId="{F323CCD0-0F45-4E0B-84EB-248F94FDFCBF}"/>
    <dgm:cxn modelId="{CC5B0B30-07AB-074B-BE21-735F78A67884}" type="presOf" srcId="{5F3566FB-8A43-4FAE-8D49-F8D1F88B7ED7}" destId="{7E32A0BF-42F8-4F52-9882-93D881171BEF}" srcOrd="1" destOrd="4" presId="urn:microsoft.com/office/officeart/2005/8/layout/hProcess4"/>
    <dgm:cxn modelId="{D1E85E40-F216-334B-8722-DA75D1AB3926}" type="presOf" srcId="{D3FAB60E-30F8-41A2-984A-3C628912AB14}" destId="{FDC3CA41-6087-42E7-8FAC-E8A5FD7236D7}" srcOrd="0" destOrd="2" presId="urn:microsoft.com/office/officeart/2005/8/layout/hProcess4"/>
    <dgm:cxn modelId="{294F475B-C52F-EA41-9EDF-9F3D8B97648E}" type="presOf" srcId="{D07057E3-A32F-40DC-A6D4-D9B08243326C}" destId="{9CD98410-4129-4514-9462-4CEF6B47309A}" srcOrd="1" destOrd="1" presId="urn:microsoft.com/office/officeart/2005/8/layout/hProcess4"/>
    <dgm:cxn modelId="{E2170945-CAA8-461D-B38A-919685814975}" srcId="{8410DC77-28F7-49FD-8FAE-CFBDCA402C99}" destId="{D3FAB60E-30F8-41A2-984A-3C628912AB14}" srcOrd="2" destOrd="0" parTransId="{29CB0F3B-B2A4-4E22-85FB-912B943ADE5D}" sibTransId="{92B7E955-F6DF-4B55-BF00-319A32EACBCA}"/>
    <dgm:cxn modelId="{91B98A68-E610-4D44-ABF2-5A6BBF45FBB1}" type="presOf" srcId="{D07057E3-A32F-40DC-A6D4-D9B08243326C}" destId="{FDC3CA41-6087-42E7-8FAC-E8A5FD7236D7}" srcOrd="0" destOrd="1" presId="urn:microsoft.com/office/officeart/2005/8/layout/hProcess4"/>
    <dgm:cxn modelId="{6D088D4E-00EF-134C-B04C-86009865CDB4}" type="presOf" srcId="{A4536BAF-0D16-4A41-B5C0-6218AD124F0B}" destId="{7E32A0BF-42F8-4F52-9882-93D881171BEF}" srcOrd="1" destOrd="5" presId="urn:microsoft.com/office/officeart/2005/8/layout/hProcess4"/>
    <dgm:cxn modelId="{3E7EA651-64BE-8A46-8E33-3D021785F4DE}" type="presOf" srcId="{E6435039-C6D8-4200-86EA-8F59727B1238}" destId="{999FF9E2-2B41-4FA6-981D-490F6EC3ED2B}" srcOrd="0" destOrd="0" presId="urn:microsoft.com/office/officeart/2005/8/layout/hProcess4"/>
    <dgm:cxn modelId="{35279D76-0750-4E43-AD56-06C9D23EF746}" type="presOf" srcId="{AEDE9EBE-7B17-4859-9A05-D5F9F1AC51C0}" destId="{7E32A0BF-42F8-4F52-9882-93D881171BEF}" srcOrd="1" destOrd="3" presId="urn:microsoft.com/office/officeart/2005/8/layout/hProcess4"/>
    <dgm:cxn modelId="{A2075C93-8DAE-4441-A943-F2D91AF70628}" type="presOf" srcId="{9BBB2A57-C9C4-4279-8884-535593712A3F}" destId="{9922DEE9-727C-4FD7-8AFC-3C5CE4EC2EB3}" srcOrd="0" destOrd="1" presId="urn:microsoft.com/office/officeart/2005/8/layout/hProcess4"/>
    <dgm:cxn modelId="{F1682C9D-A487-0643-923F-DF8E5BEADB00}" type="presOf" srcId="{4EFB994F-580C-4C5B-9E54-D6E5E1BDFD00}" destId="{524CFE0D-D439-4FF1-8366-08AEB24EE6B0}" srcOrd="1" destOrd="0" presId="urn:microsoft.com/office/officeart/2005/8/layout/hProcess4"/>
    <dgm:cxn modelId="{26C74B9D-FAF9-4F83-9151-D82C87EC23B3}" srcId="{E6435039-C6D8-4200-86EA-8F59727B1238}" destId="{9C98D999-0B64-41C2-9033-88158964572B}" srcOrd="0" destOrd="0" parTransId="{84947E4B-8AD8-4CD0-A95C-1AD96681CA62}" sibTransId="{781C9D73-F39A-418B-81E1-81A1D4A4A1F3}"/>
    <dgm:cxn modelId="{87B31C9F-992E-4048-BA0B-F195511EC5D9}" type="presOf" srcId="{5F3566FB-8A43-4FAE-8D49-F8D1F88B7ED7}" destId="{69CCC708-8FD0-47A6-92BE-F25B10D86630}" srcOrd="0" destOrd="4" presId="urn:microsoft.com/office/officeart/2005/8/layout/hProcess4"/>
    <dgm:cxn modelId="{34AAFDA6-2757-43CD-8795-8FCC441DD198}" srcId="{E6435039-C6D8-4200-86EA-8F59727B1238}" destId="{E2558AD0-5432-4764-A61C-DE0CBAB172BC}" srcOrd="2" destOrd="0" parTransId="{3377B379-A6C8-4185-897C-1053E21ED71B}" sibTransId="{B5948091-F91A-451B-AD12-A44E550412AF}"/>
    <dgm:cxn modelId="{83C861A7-A93C-1545-91E6-8B0D0E885C7E}" type="presOf" srcId="{4E221855-AD32-418B-9D9B-73A9CC90F871}" destId="{7E32A0BF-42F8-4F52-9882-93D881171BEF}" srcOrd="1" destOrd="1" presId="urn:microsoft.com/office/officeart/2005/8/layout/hProcess4"/>
    <dgm:cxn modelId="{1160E8B4-F1F0-4FBD-8EBA-86610C6E5EFD}" srcId="{E6435039-C6D8-4200-86EA-8F59727B1238}" destId="{4E221855-AD32-418B-9D9B-73A9CC90F871}" srcOrd="1" destOrd="0" parTransId="{D60C257E-ACB3-4937-AD72-58968C65EE57}" sibTransId="{5F852640-3FB1-4E95-B735-903615B350E6}"/>
    <dgm:cxn modelId="{94E1EBBB-F112-A244-9C6C-EB5387D40764}" type="presOf" srcId="{A4536BAF-0D16-4A41-B5C0-6218AD124F0B}" destId="{69CCC708-8FD0-47A6-92BE-F25B10D86630}" srcOrd="0" destOrd="5" presId="urn:microsoft.com/office/officeart/2005/8/layout/hProcess4"/>
    <dgm:cxn modelId="{C69029CB-CD14-5F47-8BE0-53A6E0AECCCF}" type="presOf" srcId="{4E221855-AD32-418B-9D9B-73A9CC90F871}" destId="{69CCC708-8FD0-47A6-92BE-F25B10D86630}" srcOrd="0" destOrd="1" presId="urn:microsoft.com/office/officeart/2005/8/layout/hProcess4"/>
    <dgm:cxn modelId="{E2DFD6CF-6884-1143-9A70-B4D9FE5D8D04}" type="presOf" srcId="{AFC2C656-B572-4260-84C7-0585C8D6D1B5}" destId="{9CD98410-4129-4514-9462-4CEF6B47309A}" srcOrd="1" destOrd="0" presId="urn:microsoft.com/office/officeart/2005/8/layout/hProcess4"/>
    <dgm:cxn modelId="{089D08D1-1B0A-4688-BA89-DC0D03DFEB88}" srcId="{43FD6062-F200-498D-8905-CA07988C233B}" destId="{4EFB994F-580C-4C5B-9E54-D6E5E1BDFD00}" srcOrd="0" destOrd="0" parTransId="{890605B1-FE75-466A-9AF9-A969C5A752C5}" sibTransId="{4A450811-58A8-4368-B1C5-C0A3F380F8F9}"/>
    <dgm:cxn modelId="{DBE368D5-5D31-7442-AFC7-5958A90E4F35}" type="presOf" srcId="{AEDE9EBE-7B17-4859-9A05-D5F9F1AC51C0}" destId="{69CCC708-8FD0-47A6-92BE-F25B10D86630}" srcOrd="0" destOrd="3" presId="urn:microsoft.com/office/officeart/2005/8/layout/hProcess4"/>
    <dgm:cxn modelId="{376AC7D7-28C5-43C6-8657-B5F90CB44EE4}" srcId="{3BB83690-4D8F-4FB6-9BEC-45B50C960796}" destId="{E6435039-C6D8-4200-86EA-8F59727B1238}" srcOrd="1" destOrd="0" parTransId="{25857066-8064-4B12-8090-C48F7EDCC9F6}" sibTransId="{67A83C1D-66B9-4F8B-8DB4-529F95BFD080}"/>
    <dgm:cxn modelId="{AF808AD9-BD5C-3C49-999E-7EE0614AC488}" type="presOf" srcId="{9C98D999-0B64-41C2-9033-88158964572B}" destId="{69CCC708-8FD0-47A6-92BE-F25B10D86630}" srcOrd="0" destOrd="0" presId="urn:microsoft.com/office/officeart/2005/8/layout/hProcess4"/>
    <dgm:cxn modelId="{C6329BDA-FD87-A64C-8B71-5C894F982770}" type="presOf" srcId="{43FD6062-F200-498D-8905-CA07988C233B}" destId="{DC55A7F2-BE35-4400-BF69-9878A595D050}" srcOrd="0" destOrd="0" presId="urn:microsoft.com/office/officeart/2005/8/layout/hProcess4"/>
    <dgm:cxn modelId="{508224DB-86E8-4629-981C-3B01BA6ACEDB}" srcId="{8410DC77-28F7-49FD-8FAE-CFBDCA402C99}" destId="{AFC2C656-B572-4260-84C7-0585C8D6D1B5}" srcOrd="0" destOrd="0" parTransId="{E245A235-9797-4B28-84DC-E2B533994DE1}" sibTransId="{6B4DB61C-A434-4280-813C-4009587D0482}"/>
    <dgm:cxn modelId="{218048DB-2169-0446-BCCD-1671641AD06D}" type="presOf" srcId="{8410DC77-28F7-49FD-8FAE-CFBDCA402C99}" destId="{19471182-1EB2-4301-B2A8-62471BC0C9A9}" srcOrd="0" destOrd="0" presId="urn:microsoft.com/office/officeart/2005/8/layout/hProcess4"/>
    <dgm:cxn modelId="{64B4D7E2-CE41-C741-B86D-3EDF1982AB46}" type="presOf" srcId="{A4642390-88F1-4398-B69B-0B3F0B934346}" destId="{737318FB-46A6-484F-B33F-A7D72A52308B}" srcOrd="0" destOrd="0" presId="urn:microsoft.com/office/officeart/2005/8/layout/hProcess4"/>
    <dgm:cxn modelId="{9B1F88EC-84B7-3142-8DB1-33F75E6AA261}" type="presOf" srcId="{3BB83690-4D8F-4FB6-9BEC-45B50C960796}" destId="{E43490FE-C334-48EC-A927-2DF277BCA5C2}" srcOrd="0" destOrd="0" presId="urn:microsoft.com/office/officeart/2005/8/layout/hProcess4"/>
    <dgm:cxn modelId="{7AC1EDEE-570D-4CC1-BD78-6E434D3ACF93}" srcId="{E6435039-C6D8-4200-86EA-8F59727B1238}" destId="{A4536BAF-0D16-4A41-B5C0-6218AD124F0B}" srcOrd="5" destOrd="0" parTransId="{D23C84EF-180D-4935-902D-05CD9A26D649}" sibTransId="{4A3545F4-578E-4AB4-8F73-E45C415EDE0D}"/>
    <dgm:cxn modelId="{1907F6F5-089E-2E47-98B3-A9A97F081018}" type="presOf" srcId="{AFC2C656-B572-4260-84C7-0585C8D6D1B5}" destId="{FDC3CA41-6087-42E7-8FAC-E8A5FD7236D7}" srcOrd="0" destOrd="0" presId="urn:microsoft.com/office/officeart/2005/8/layout/hProcess4"/>
    <dgm:cxn modelId="{7AA367F7-B691-48B7-AE40-168FA41F1BF5}" srcId="{43FD6062-F200-498D-8905-CA07988C233B}" destId="{776B65F5-BA33-43D4-95D2-279E41FCA016}" srcOrd="2" destOrd="0" parTransId="{389B610E-348B-4D0D-9AF5-09CFF371907A}" sibTransId="{10287FB6-CD72-41FD-BA14-FF20A048B4FA}"/>
    <dgm:cxn modelId="{05C888F8-8044-4755-A98D-1456614B0895}" srcId="{3BB83690-4D8F-4FB6-9BEC-45B50C960796}" destId="{43FD6062-F200-498D-8905-CA07988C233B}" srcOrd="0" destOrd="0" parTransId="{79B878FB-05D6-44BD-AFF5-A03A51A747CF}" sibTransId="{A4642390-88F1-4398-B69B-0B3F0B934346}"/>
    <dgm:cxn modelId="{46FD5CC0-0632-2F4F-83FF-E349D20C7DEB}" type="presParOf" srcId="{E43490FE-C334-48EC-A927-2DF277BCA5C2}" destId="{01A9FDD8-5333-4649-ACCD-210A534AE99B}" srcOrd="0" destOrd="0" presId="urn:microsoft.com/office/officeart/2005/8/layout/hProcess4"/>
    <dgm:cxn modelId="{7DA83CC2-0662-254B-A3B9-DFCED086AC5A}" type="presParOf" srcId="{E43490FE-C334-48EC-A927-2DF277BCA5C2}" destId="{5B4F5117-1C2F-4404-AD99-155FAAEE64B4}" srcOrd="1" destOrd="0" presId="urn:microsoft.com/office/officeart/2005/8/layout/hProcess4"/>
    <dgm:cxn modelId="{412914BF-5B6C-584D-9FCA-136F43B3BCB5}" type="presParOf" srcId="{E43490FE-C334-48EC-A927-2DF277BCA5C2}" destId="{FB1DA257-D490-42C8-8AA2-55F54592BD57}" srcOrd="2" destOrd="0" presId="urn:microsoft.com/office/officeart/2005/8/layout/hProcess4"/>
    <dgm:cxn modelId="{60ABCD8A-BEFB-A94E-9778-2B99DDEC1EA5}" type="presParOf" srcId="{FB1DA257-D490-42C8-8AA2-55F54592BD57}" destId="{92863BCA-1BF2-4247-8027-7C3631F611FA}" srcOrd="0" destOrd="0" presId="urn:microsoft.com/office/officeart/2005/8/layout/hProcess4"/>
    <dgm:cxn modelId="{DB74731F-E0AE-D545-8B8D-BA9064B25E6B}" type="presParOf" srcId="{92863BCA-1BF2-4247-8027-7C3631F611FA}" destId="{8ACFB194-3BB8-4993-9CEE-6CA39AEA5E48}" srcOrd="0" destOrd="0" presId="urn:microsoft.com/office/officeart/2005/8/layout/hProcess4"/>
    <dgm:cxn modelId="{458B12AF-6950-794A-BB76-9C6209000305}" type="presParOf" srcId="{92863BCA-1BF2-4247-8027-7C3631F611FA}" destId="{9922DEE9-727C-4FD7-8AFC-3C5CE4EC2EB3}" srcOrd="1" destOrd="0" presId="urn:microsoft.com/office/officeart/2005/8/layout/hProcess4"/>
    <dgm:cxn modelId="{EB5B20A1-9C5F-2542-8C0E-C6A1B4804A23}" type="presParOf" srcId="{92863BCA-1BF2-4247-8027-7C3631F611FA}" destId="{524CFE0D-D439-4FF1-8366-08AEB24EE6B0}" srcOrd="2" destOrd="0" presId="urn:microsoft.com/office/officeart/2005/8/layout/hProcess4"/>
    <dgm:cxn modelId="{84F39B24-6E18-4740-A19A-DE5D0C8D182E}" type="presParOf" srcId="{92863BCA-1BF2-4247-8027-7C3631F611FA}" destId="{DC55A7F2-BE35-4400-BF69-9878A595D050}" srcOrd="3" destOrd="0" presId="urn:microsoft.com/office/officeart/2005/8/layout/hProcess4"/>
    <dgm:cxn modelId="{4015CB0F-DCB2-554C-B46B-4A2485335A96}" type="presParOf" srcId="{92863BCA-1BF2-4247-8027-7C3631F611FA}" destId="{2A4996E2-EFC5-4D1D-9045-99E52CFB53F4}" srcOrd="4" destOrd="0" presId="urn:microsoft.com/office/officeart/2005/8/layout/hProcess4"/>
    <dgm:cxn modelId="{F08968E3-5197-4646-AE66-9DC1A211FBDB}" type="presParOf" srcId="{FB1DA257-D490-42C8-8AA2-55F54592BD57}" destId="{737318FB-46A6-484F-B33F-A7D72A52308B}" srcOrd="1" destOrd="0" presId="urn:microsoft.com/office/officeart/2005/8/layout/hProcess4"/>
    <dgm:cxn modelId="{BA7004D6-A107-924B-A673-D6080282F02C}" type="presParOf" srcId="{FB1DA257-D490-42C8-8AA2-55F54592BD57}" destId="{683BCE0F-024C-4FD0-8B26-89598D6AD69C}" srcOrd="2" destOrd="0" presId="urn:microsoft.com/office/officeart/2005/8/layout/hProcess4"/>
    <dgm:cxn modelId="{B802C274-D5AA-184C-8B8D-9BC22457F135}" type="presParOf" srcId="{683BCE0F-024C-4FD0-8B26-89598D6AD69C}" destId="{63A6FCD0-0E9C-4F1C-8592-8755B0D9F635}" srcOrd="0" destOrd="0" presId="urn:microsoft.com/office/officeart/2005/8/layout/hProcess4"/>
    <dgm:cxn modelId="{3BA44590-19D2-9E40-AFCE-78349D48F30C}" type="presParOf" srcId="{683BCE0F-024C-4FD0-8B26-89598D6AD69C}" destId="{69CCC708-8FD0-47A6-92BE-F25B10D86630}" srcOrd="1" destOrd="0" presId="urn:microsoft.com/office/officeart/2005/8/layout/hProcess4"/>
    <dgm:cxn modelId="{91990B3A-9A9C-3F42-97D3-FCD5A555B548}" type="presParOf" srcId="{683BCE0F-024C-4FD0-8B26-89598D6AD69C}" destId="{7E32A0BF-42F8-4F52-9882-93D881171BEF}" srcOrd="2" destOrd="0" presId="urn:microsoft.com/office/officeart/2005/8/layout/hProcess4"/>
    <dgm:cxn modelId="{094241DB-8A81-1F41-8AAB-3C07356C3AB0}" type="presParOf" srcId="{683BCE0F-024C-4FD0-8B26-89598D6AD69C}" destId="{999FF9E2-2B41-4FA6-981D-490F6EC3ED2B}" srcOrd="3" destOrd="0" presId="urn:microsoft.com/office/officeart/2005/8/layout/hProcess4"/>
    <dgm:cxn modelId="{04E3A36C-A427-3249-9A69-E038450FEA5C}" type="presParOf" srcId="{683BCE0F-024C-4FD0-8B26-89598D6AD69C}" destId="{A7A26F5F-AD77-4095-8A7E-FAD5664B4EE6}" srcOrd="4" destOrd="0" presId="urn:microsoft.com/office/officeart/2005/8/layout/hProcess4"/>
    <dgm:cxn modelId="{F6F4432A-98C9-1047-B97B-B982194EE4BB}" type="presParOf" srcId="{FB1DA257-D490-42C8-8AA2-55F54592BD57}" destId="{278AC742-4D1D-471B-8EA0-CF477A430561}" srcOrd="3" destOrd="0" presId="urn:microsoft.com/office/officeart/2005/8/layout/hProcess4"/>
    <dgm:cxn modelId="{DF05AEFB-383A-7246-B052-6B6BB1419E75}" type="presParOf" srcId="{FB1DA257-D490-42C8-8AA2-55F54592BD57}" destId="{7277AA14-8514-4419-8E03-589160A39EDC}" srcOrd="4" destOrd="0" presId="urn:microsoft.com/office/officeart/2005/8/layout/hProcess4"/>
    <dgm:cxn modelId="{5A075ECD-1073-964E-94D6-0B5B2AE6E774}" type="presParOf" srcId="{7277AA14-8514-4419-8E03-589160A39EDC}" destId="{EEA6177B-8BBD-4CBE-8164-395CDFC270F8}" srcOrd="0" destOrd="0" presId="urn:microsoft.com/office/officeart/2005/8/layout/hProcess4"/>
    <dgm:cxn modelId="{D0698D01-C21F-1E48-930C-37FE7394E609}" type="presParOf" srcId="{7277AA14-8514-4419-8E03-589160A39EDC}" destId="{FDC3CA41-6087-42E7-8FAC-E8A5FD7236D7}" srcOrd="1" destOrd="0" presId="urn:microsoft.com/office/officeart/2005/8/layout/hProcess4"/>
    <dgm:cxn modelId="{97DFCA40-6040-A44A-A60D-B0545B4C1761}" type="presParOf" srcId="{7277AA14-8514-4419-8E03-589160A39EDC}" destId="{9CD98410-4129-4514-9462-4CEF6B47309A}" srcOrd="2" destOrd="0" presId="urn:microsoft.com/office/officeart/2005/8/layout/hProcess4"/>
    <dgm:cxn modelId="{203B21E9-80A4-5E4B-AFD3-A40BBC3C8B51}" type="presParOf" srcId="{7277AA14-8514-4419-8E03-589160A39EDC}" destId="{19471182-1EB2-4301-B2A8-62471BC0C9A9}" srcOrd="3" destOrd="0" presId="urn:microsoft.com/office/officeart/2005/8/layout/hProcess4"/>
    <dgm:cxn modelId="{5D025612-E79E-FD45-871D-1B994035033F}" type="presParOf" srcId="{7277AA14-8514-4419-8E03-589160A39EDC}" destId="{0E8922E0-6755-4E55-AAD6-00C6B097D097}"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2DEE9-727C-4FD7-8AFC-3C5CE4EC2EB3}">
      <dsp:nvSpPr>
        <dsp:cNvPr id="0" name=""/>
        <dsp:cNvSpPr/>
      </dsp:nvSpPr>
      <dsp:spPr>
        <a:xfrm>
          <a:off x="3356" y="1069108"/>
          <a:ext cx="2555709" cy="16071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endParaRPr lang="nl-NL" sz="1000" kern="1200" dirty="0"/>
        </a:p>
        <a:p>
          <a:pPr marL="171450" lvl="1" indent="-171450" algn="l" defTabSz="711200">
            <a:lnSpc>
              <a:spcPct val="90000"/>
            </a:lnSpc>
            <a:spcBef>
              <a:spcPct val="0"/>
            </a:spcBef>
            <a:spcAft>
              <a:spcPct val="15000"/>
            </a:spcAft>
            <a:buChar char="•"/>
          </a:pPr>
          <a:r>
            <a:rPr lang="sv-SE" sz="1600" kern="1200" dirty="0"/>
            <a:t>Bij de start inbreng via eigen taal uitlokken</a:t>
          </a:r>
          <a:endParaRPr lang="nl-NL" sz="1600" kern="1200" dirty="0"/>
        </a:p>
        <a:p>
          <a:pPr marL="171450" lvl="1" indent="-171450" algn="l" defTabSz="711200">
            <a:lnSpc>
              <a:spcPct val="90000"/>
            </a:lnSpc>
            <a:spcBef>
              <a:spcPct val="0"/>
            </a:spcBef>
            <a:spcAft>
              <a:spcPct val="15000"/>
            </a:spcAft>
            <a:buChar char="•"/>
          </a:pPr>
          <a:r>
            <a:rPr lang="sv-SE" sz="1600" kern="1200" dirty="0"/>
            <a:t>Thuis info laten vragen (over planten bv.)</a:t>
          </a:r>
          <a:endParaRPr lang="nl-NL" sz="1600" kern="1200" dirty="0"/>
        </a:p>
      </dsp:txBody>
      <dsp:txXfrm>
        <a:off x="40340" y="1106092"/>
        <a:ext cx="2481741" cy="1188773"/>
      </dsp:txXfrm>
    </dsp:sp>
    <dsp:sp modelId="{737318FB-46A6-484F-B33F-A7D72A52308B}">
      <dsp:nvSpPr>
        <dsp:cNvPr id="0" name=""/>
        <dsp:cNvSpPr/>
      </dsp:nvSpPr>
      <dsp:spPr>
        <a:xfrm>
          <a:off x="1460563" y="916168"/>
          <a:ext cx="2960450" cy="2960450"/>
        </a:xfrm>
        <a:prstGeom prst="leftCircularArrow">
          <a:avLst>
            <a:gd name="adj1" fmla="val 2721"/>
            <a:gd name="adj2" fmla="val 331415"/>
            <a:gd name="adj3" fmla="val 1940038"/>
            <a:gd name="adj4" fmla="val 8857601"/>
            <a:gd name="adj5" fmla="val 317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55A7F2-BE35-4400-BF69-9878A595D050}">
      <dsp:nvSpPr>
        <dsp:cNvPr id="0" name=""/>
        <dsp:cNvSpPr/>
      </dsp:nvSpPr>
      <dsp:spPr>
        <a:xfrm>
          <a:off x="902888" y="2457113"/>
          <a:ext cx="1722856" cy="6851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v-SE" sz="2000" kern="1200" dirty="0"/>
            <a:t>Voorbereiding</a:t>
          </a:r>
          <a:endParaRPr lang="nl-NL" sz="2000" kern="1200" dirty="0"/>
        </a:p>
      </dsp:txBody>
      <dsp:txXfrm>
        <a:off x="922955" y="2477180"/>
        <a:ext cx="1682722" cy="644989"/>
      </dsp:txXfrm>
    </dsp:sp>
    <dsp:sp modelId="{69CCC708-8FD0-47A6-92BE-F25B10D86630}">
      <dsp:nvSpPr>
        <dsp:cNvPr id="0" name=""/>
        <dsp:cNvSpPr/>
      </dsp:nvSpPr>
      <dsp:spPr>
        <a:xfrm>
          <a:off x="2942599" y="361776"/>
          <a:ext cx="3322737" cy="30217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sv-SE" sz="1600" kern="1200" dirty="0"/>
            <a:t>Ruimte voor overleg  in T1</a:t>
          </a:r>
          <a:endParaRPr lang="nl-NL" sz="1600" kern="1200" dirty="0"/>
        </a:p>
        <a:p>
          <a:pPr marL="171450" lvl="1" indent="-171450" algn="l" defTabSz="711200">
            <a:lnSpc>
              <a:spcPct val="90000"/>
            </a:lnSpc>
            <a:spcBef>
              <a:spcPct val="0"/>
            </a:spcBef>
            <a:spcAft>
              <a:spcPct val="15000"/>
            </a:spcAft>
            <a:buChar char="•"/>
          </a:pPr>
          <a:r>
            <a:rPr lang="sv-SE" sz="1600" kern="1200" dirty="0"/>
            <a:t>Experimenten beschrijven in T1</a:t>
          </a:r>
          <a:endParaRPr lang="nl-NL" sz="1600" kern="1200" dirty="0"/>
        </a:p>
        <a:p>
          <a:pPr marL="171450" lvl="1" indent="-171450" algn="l" defTabSz="711200">
            <a:lnSpc>
              <a:spcPct val="90000"/>
            </a:lnSpc>
            <a:spcBef>
              <a:spcPct val="0"/>
            </a:spcBef>
            <a:spcAft>
              <a:spcPct val="15000"/>
            </a:spcAft>
            <a:buChar char="•"/>
          </a:pPr>
          <a:r>
            <a:rPr lang="sv-SE" sz="1600" kern="1200" dirty="0"/>
            <a:t>Uitleg met T1-volwassene/ co-teacher</a:t>
          </a:r>
          <a:endParaRPr lang="nl-NL" sz="1600" kern="1200" dirty="0"/>
        </a:p>
        <a:p>
          <a:pPr marL="171450" lvl="1" indent="-171450" algn="l" defTabSz="711200">
            <a:lnSpc>
              <a:spcPct val="90000"/>
            </a:lnSpc>
            <a:spcBef>
              <a:spcPct val="0"/>
            </a:spcBef>
            <a:spcAft>
              <a:spcPct val="15000"/>
            </a:spcAft>
            <a:buChar char="•"/>
          </a:pPr>
          <a:r>
            <a:rPr lang="sv-SE" sz="1600" kern="1200" dirty="0"/>
            <a:t>Informatie zoeken op internet in T1</a:t>
          </a:r>
          <a:endParaRPr lang="nl-NL" sz="1600" kern="1200" dirty="0"/>
        </a:p>
        <a:p>
          <a:pPr marL="171450" lvl="1" indent="-171450" algn="l" defTabSz="711200">
            <a:lnSpc>
              <a:spcPct val="90000"/>
            </a:lnSpc>
            <a:spcBef>
              <a:spcPct val="0"/>
            </a:spcBef>
            <a:spcAft>
              <a:spcPct val="15000"/>
            </a:spcAft>
            <a:buChar char="•"/>
          </a:pPr>
          <a:r>
            <a:rPr lang="sv-SE" sz="1600" kern="1200" dirty="0"/>
            <a:t>Tweetalige woordenlijstjes geven</a:t>
          </a:r>
          <a:endParaRPr lang="nl-NL" sz="1600" kern="1200" dirty="0"/>
        </a:p>
        <a:p>
          <a:pPr marL="171450" lvl="1" indent="-171450" algn="l" defTabSz="711200">
            <a:lnSpc>
              <a:spcPct val="90000"/>
            </a:lnSpc>
            <a:spcBef>
              <a:spcPct val="0"/>
            </a:spcBef>
            <a:spcAft>
              <a:spcPct val="15000"/>
            </a:spcAft>
            <a:buChar char="•"/>
          </a:pPr>
          <a:r>
            <a:rPr lang="sv-SE" sz="1600" kern="1200" dirty="0"/>
            <a:t>Verwerkingsactiviteit in T1 en T2</a:t>
          </a:r>
          <a:endParaRPr lang="nl-NL" sz="1600" kern="1200" dirty="0"/>
        </a:p>
      </dsp:txBody>
      <dsp:txXfrm>
        <a:off x="3012137" y="1078827"/>
        <a:ext cx="3183661" cy="2235139"/>
      </dsp:txXfrm>
    </dsp:sp>
    <dsp:sp modelId="{278AC742-4D1D-471B-8EA0-CF477A430561}">
      <dsp:nvSpPr>
        <dsp:cNvPr id="0" name=""/>
        <dsp:cNvSpPr/>
      </dsp:nvSpPr>
      <dsp:spPr>
        <a:xfrm>
          <a:off x="4643674" y="-294047"/>
          <a:ext cx="2929349" cy="2929349"/>
        </a:xfrm>
        <a:prstGeom prst="circularArrow">
          <a:avLst>
            <a:gd name="adj1" fmla="val 2749"/>
            <a:gd name="adj2" fmla="val 335159"/>
            <a:gd name="adj3" fmla="val 20145431"/>
            <a:gd name="adj4" fmla="val 13231612"/>
            <a:gd name="adj5" fmla="val 32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9FF9E2-2B41-4FA6-981D-490F6EC3ED2B}">
      <dsp:nvSpPr>
        <dsp:cNvPr id="0" name=""/>
        <dsp:cNvSpPr/>
      </dsp:nvSpPr>
      <dsp:spPr>
        <a:xfrm>
          <a:off x="4199941" y="275572"/>
          <a:ext cx="1722856" cy="6851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nl-NL" sz="2000" kern="1200" dirty="0"/>
            <a:t>Leeractiviteiten</a:t>
          </a:r>
        </a:p>
      </dsp:txBody>
      <dsp:txXfrm>
        <a:off x="4220008" y="295639"/>
        <a:ext cx="1682722" cy="644989"/>
      </dsp:txXfrm>
    </dsp:sp>
    <dsp:sp modelId="{FDC3CA41-6087-42E7-8FAC-E8A5FD7236D7}">
      <dsp:nvSpPr>
        <dsp:cNvPr id="0" name=""/>
        <dsp:cNvSpPr/>
      </dsp:nvSpPr>
      <dsp:spPr>
        <a:xfrm>
          <a:off x="6648870" y="965281"/>
          <a:ext cx="1938213" cy="18162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endParaRPr lang="nl-NL" sz="1000" kern="1200" dirty="0"/>
        </a:p>
        <a:p>
          <a:pPr marL="171450" lvl="1" indent="-171450" algn="l" defTabSz="711200">
            <a:lnSpc>
              <a:spcPct val="90000"/>
            </a:lnSpc>
            <a:spcBef>
              <a:spcPct val="0"/>
            </a:spcBef>
            <a:spcAft>
              <a:spcPct val="15000"/>
            </a:spcAft>
            <a:buChar char="•"/>
          </a:pPr>
          <a:r>
            <a:rPr lang="sv-SE" sz="1600" kern="1200" dirty="0"/>
            <a:t>Tweetalige teksten</a:t>
          </a:r>
          <a:endParaRPr lang="nl-NL" sz="1600" kern="1200" dirty="0"/>
        </a:p>
        <a:p>
          <a:pPr marL="171450" lvl="1" indent="-171450" algn="l" defTabSz="711200">
            <a:lnSpc>
              <a:spcPct val="90000"/>
            </a:lnSpc>
            <a:spcBef>
              <a:spcPct val="0"/>
            </a:spcBef>
            <a:spcAft>
              <a:spcPct val="15000"/>
            </a:spcAft>
            <a:buChar char="•"/>
          </a:pPr>
          <a:r>
            <a:rPr lang="sv-SE" sz="1600" kern="1200" dirty="0"/>
            <a:t>Zichtbaar en hoorbaar maken meertaligheid in de klas en school</a:t>
          </a:r>
          <a:endParaRPr lang="nl-NL" sz="1600" kern="1200" dirty="0"/>
        </a:p>
      </dsp:txBody>
      <dsp:txXfrm>
        <a:off x="6690667" y="1007078"/>
        <a:ext cx="1854619" cy="1343477"/>
      </dsp:txXfrm>
    </dsp:sp>
    <dsp:sp modelId="{19471182-1EB2-4301-B2A8-62471BC0C9A9}">
      <dsp:nvSpPr>
        <dsp:cNvPr id="0" name=""/>
        <dsp:cNvSpPr/>
      </dsp:nvSpPr>
      <dsp:spPr>
        <a:xfrm>
          <a:off x="7082941" y="2739480"/>
          <a:ext cx="1722856" cy="6851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nl-NL" sz="2000" kern="1200" dirty="0"/>
            <a:t>Producten</a:t>
          </a:r>
        </a:p>
      </dsp:txBody>
      <dsp:txXfrm>
        <a:off x="7103008" y="2759547"/>
        <a:ext cx="1682722" cy="64498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AB7D3-4CC8-534D-ACB4-D6040C29AD65}" type="datetimeFigureOut">
              <a:rPr lang="nl-NL" smtClean="0"/>
              <a:t>25-11-2021</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8D0BBD-9A8F-0D4C-A81C-C233417B9F90}" type="slidenum">
              <a:rPr lang="nl-NL" smtClean="0"/>
              <a:t>‹#›</a:t>
            </a:fld>
            <a:endParaRPr lang="nl-NL"/>
          </a:p>
        </p:txBody>
      </p:sp>
    </p:spTree>
    <p:extLst>
      <p:ext uri="{BB962C8B-B14F-4D97-AF65-F5344CB8AC3E}">
        <p14:creationId xmlns:p14="http://schemas.microsoft.com/office/powerpoint/2010/main" val="40739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1</a:t>
            </a:fld>
            <a:endParaRPr lang="nl-NL"/>
          </a:p>
        </p:txBody>
      </p:sp>
    </p:spTree>
    <p:extLst>
      <p:ext uri="{BB962C8B-B14F-4D97-AF65-F5344CB8AC3E}">
        <p14:creationId xmlns:p14="http://schemas.microsoft.com/office/powerpoint/2010/main" val="324220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 2 van de woordenlijst</a:t>
            </a:r>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11</a:t>
            </a:fld>
            <a:endParaRPr lang="nl-NL"/>
          </a:p>
        </p:txBody>
      </p:sp>
    </p:spTree>
    <p:extLst>
      <p:ext uri="{BB962C8B-B14F-4D97-AF65-F5344CB8AC3E}">
        <p14:creationId xmlns:p14="http://schemas.microsoft.com/office/powerpoint/2010/main" val="2136379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taaltrap is een model dat laat zien hoe kinderen zich in de basisschoolleeftijd moeten leren bewegen van Dagelijkse Algemene Taal (DAT) naar Cognitief Academische Taal (CAT, waarbinnen vak- en schooltaal). Daarbij kunnen ze taalsteun goed gebruiken. Een leerkracht die zich hiervan bewust is leert deze steun inzetten, door CAT aan te bieden op het juiste moment, of door CAT om te zetten naar DAT op een ander moment.  Dit helpt kinderen om zich de taal van de schoolvakken geleidelijk eigen te maken.</a:t>
            </a:r>
          </a:p>
          <a:p>
            <a:endParaRPr lang="nl-NL" dirty="0"/>
          </a:p>
          <a:p>
            <a:r>
              <a:rPr lang="nl-NL" dirty="0"/>
              <a:t>Hier enkele voorbeelden van taalgebruik in DAT en CAT voor het onderwerp Plantengroei</a:t>
            </a:r>
          </a:p>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12</a:t>
            </a:fld>
            <a:endParaRPr lang="nl-NL"/>
          </a:p>
        </p:txBody>
      </p:sp>
    </p:spTree>
    <p:extLst>
      <p:ext uri="{BB962C8B-B14F-4D97-AF65-F5344CB8AC3E}">
        <p14:creationId xmlns:p14="http://schemas.microsoft.com/office/powerpoint/2010/main" val="2582915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zijn voorbeelden van activiteiten in een groep rondom het thema Plantengroei. Enkele hiervan zijn te zien in de bij dit thema horende videofragmenten.</a:t>
            </a:r>
          </a:p>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13</a:t>
            </a:fld>
            <a:endParaRPr lang="nl-NL"/>
          </a:p>
        </p:txBody>
      </p:sp>
    </p:spTree>
    <p:extLst>
      <p:ext uri="{BB962C8B-B14F-4D97-AF65-F5344CB8AC3E}">
        <p14:creationId xmlns:p14="http://schemas.microsoft.com/office/powerpoint/2010/main" val="208843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Rechterkolom: de taalstrategieën die passen bij de activiteiten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NB deze strategieën staan opgenoemd op de volgende dia en daarna zoomen we in op enkele daarvan</a:t>
            </a:r>
          </a:p>
          <a:p>
            <a:endParaRPr lang="nl-NL" dirty="0"/>
          </a:p>
          <a:p>
            <a:r>
              <a:rPr lang="nl-NL" dirty="0"/>
              <a:t>NB2 Deze activiteiten plus de daaraan gekoppelde taalstrategieën zijn te zien in de bij dit thema horende videofragmenten</a:t>
            </a:r>
          </a:p>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14</a:t>
            </a:fld>
            <a:endParaRPr lang="nl-NL"/>
          </a:p>
        </p:txBody>
      </p:sp>
    </p:spTree>
    <p:extLst>
      <p:ext uri="{BB962C8B-B14F-4D97-AF65-F5344CB8AC3E}">
        <p14:creationId xmlns:p14="http://schemas.microsoft.com/office/powerpoint/2010/main" val="314136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zijn de strategieën die in deze cursus centraal staan en steeds terugkomen.</a:t>
            </a:r>
          </a:p>
          <a:p>
            <a:r>
              <a:rPr lang="nl-NL" dirty="0"/>
              <a:t>In deze workshop ligt de nadruk op strategie B2 en C</a:t>
            </a:r>
          </a:p>
          <a:p>
            <a:r>
              <a:rPr lang="nl-NL" dirty="0"/>
              <a:t>Maar de andere strategieën moeten steeds ook genoemd worden omdat ze allemaal binnen de activiteiten kunnen worden toegepast, sommige goed voorbereid, andere spontaner vanuit uitgangspunten. </a:t>
            </a:r>
          </a:p>
          <a:p>
            <a:endParaRPr lang="nl-NL" dirty="0"/>
          </a:p>
          <a:p>
            <a:r>
              <a:rPr lang="nl-NL" dirty="0"/>
              <a:t>Samenhang: </a:t>
            </a:r>
          </a:p>
          <a:p>
            <a:r>
              <a:rPr lang="nl-NL" dirty="0"/>
              <a:t>Interactie bevorderen (A) is een soort basisstrategie, die heb je nodig om </a:t>
            </a:r>
            <a:r>
              <a:rPr lang="nl-NL" dirty="0" err="1"/>
              <a:t>uberhaupt</a:t>
            </a:r>
            <a:r>
              <a:rPr lang="nl-NL" dirty="0"/>
              <a:t> toe te komen aan interactief </a:t>
            </a:r>
            <a:r>
              <a:rPr lang="nl-NL" dirty="0" err="1"/>
              <a:t>scaffolden</a:t>
            </a:r>
            <a:r>
              <a:rPr lang="nl-NL" dirty="0"/>
              <a:t> (B1).</a:t>
            </a:r>
          </a:p>
          <a:p>
            <a:r>
              <a:rPr lang="nl-NL" dirty="0"/>
              <a:t>Geplande </a:t>
            </a:r>
            <a:r>
              <a:rPr lang="nl-NL" dirty="0" err="1"/>
              <a:t>scaffolding</a:t>
            </a:r>
            <a:r>
              <a:rPr lang="nl-NL" dirty="0"/>
              <a:t> (B2) gaat altijd gepaard met interactie (A en B1).</a:t>
            </a:r>
          </a:p>
          <a:p>
            <a:r>
              <a:rPr lang="nl-NL" dirty="0" err="1"/>
              <a:t>Meertailgheid</a:t>
            </a:r>
            <a:r>
              <a:rPr lang="nl-NL" dirty="0"/>
              <a:t> als hulpbron inzetten (C) kan op alle </a:t>
            </a:r>
            <a:r>
              <a:rPr lang="nl-NL" dirty="0" err="1"/>
              <a:t>mogeljke</a:t>
            </a:r>
            <a:r>
              <a:rPr lang="nl-NL" dirty="0"/>
              <a:t> momenten relevant zijn.</a:t>
            </a:r>
          </a:p>
          <a:p>
            <a:endParaRPr lang="nl-NL" dirty="0"/>
          </a:p>
        </p:txBody>
      </p:sp>
      <p:sp>
        <p:nvSpPr>
          <p:cNvPr id="4" name="Tijdelijke aanduiding voor dianummer 3"/>
          <p:cNvSpPr>
            <a:spLocks noGrp="1"/>
          </p:cNvSpPr>
          <p:nvPr>
            <p:ph type="sldNum" sz="quarter" idx="5"/>
          </p:nvPr>
        </p:nvSpPr>
        <p:spPr/>
        <p:txBody>
          <a:bodyPr/>
          <a:lstStyle/>
          <a:p>
            <a:fld id="{6F225E72-284F-D345-B08A-E4D74BE5DC6F}" type="slidenum">
              <a:rPr lang="nl-NL" smtClean="0"/>
              <a:t>15</a:t>
            </a:fld>
            <a:endParaRPr lang="nl-NL"/>
          </a:p>
        </p:txBody>
      </p:sp>
    </p:spTree>
    <p:extLst>
      <p:ext uri="{BB962C8B-B14F-4D97-AF65-F5344CB8AC3E}">
        <p14:creationId xmlns:p14="http://schemas.microsoft.com/office/powerpoint/2010/main" val="4008747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Voorbeelden van zichtbare meertalige hulpbronnen</a:t>
            </a:r>
          </a:p>
          <a:p>
            <a:endParaRPr lang="nl-NL" dirty="0"/>
          </a:p>
          <a:p>
            <a:r>
              <a:rPr lang="nl-NL" sz="1200" kern="1200" dirty="0">
                <a:solidFill>
                  <a:schemeClr val="tx1"/>
                </a:solidFill>
                <a:effectLst/>
                <a:latin typeface="+mn-lt"/>
                <a:ea typeface="+mn-ea"/>
                <a:cs typeface="+mn-cs"/>
              </a:rPr>
              <a:t>Geplande </a:t>
            </a:r>
            <a:r>
              <a:rPr lang="nl-NL" sz="1200" kern="1200" dirty="0" err="1">
                <a:solidFill>
                  <a:schemeClr val="tx1"/>
                </a:solidFill>
                <a:effectLst/>
                <a:latin typeface="+mn-lt"/>
                <a:ea typeface="+mn-ea"/>
                <a:cs typeface="+mn-cs"/>
              </a:rPr>
              <a:t>scaffolding</a:t>
            </a:r>
            <a:r>
              <a:rPr lang="nl-NL" sz="1200" kern="1200" dirty="0">
                <a:solidFill>
                  <a:schemeClr val="tx1"/>
                </a:solidFill>
                <a:effectLst/>
                <a:latin typeface="+mn-lt"/>
                <a:ea typeface="+mn-ea"/>
                <a:cs typeface="+mn-cs"/>
              </a:rPr>
              <a:t> van taal is talige ondersteuning die bewust is opgenomen in de lesactiviteiten of in het lesmateriaal zelf. Voorafgaand aan de lessen kun je bedenken hoe, waar en wanneer je expliciet aandacht gaat besteden aan formuleringen die bij de vaktaal horen. Daarvoor kun je werkvormen en materialen inzetten op die geplande momenten. </a:t>
            </a:r>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16</a:t>
            </a:fld>
            <a:endParaRPr lang="nl-NL"/>
          </a:p>
        </p:txBody>
      </p:sp>
    </p:spTree>
    <p:extLst>
      <p:ext uri="{BB962C8B-B14F-4D97-AF65-F5344CB8AC3E}">
        <p14:creationId xmlns:p14="http://schemas.microsoft.com/office/powerpoint/2010/main" val="1439692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lnSpc>
                <a:spcPct val="120000"/>
              </a:lnSpc>
            </a:pPr>
            <a:r>
              <a:rPr lang="nl-NL" dirty="0"/>
              <a:t>Voorbeelden van geplande </a:t>
            </a:r>
            <a:r>
              <a:rPr lang="nl-NL" dirty="0" err="1"/>
              <a:t>scaffolding</a:t>
            </a:r>
            <a:endParaRPr lang="nl-NL" dirty="0"/>
          </a:p>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17</a:t>
            </a:fld>
            <a:endParaRPr lang="nl-NL"/>
          </a:p>
        </p:txBody>
      </p:sp>
    </p:spTree>
    <p:extLst>
      <p:ext uri="{BB962C8B-B14F-4D97-AF65-F5344CB8AC3E}">
        <p14:creationId xmlns:p14="http://schemas.microsoft.com/office/powerpoint/2010/main" val="428165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Talige hulpmiddelen in de klas: woorden en zinnen over ontkieming, voorzien van beeld. De stappen van een experiment en de bijbehorende hulpvragen.</a:t>
            </a:r>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18</a:t>
            </a:fld>
            <a:endParaRPr lang="nl-NL"/>
          </a:p>
        </p:txBody>
      </p:sp>
    </p:spTree>
    <p:extLst>
      <p:ext uri="{BB962C8B-B14F-4D97-AF65-F5344CB8AC3E}">
        <p14:creationId xmlns:p14="http://schemas.microsoft.com/office/powerpoint/2010/main" val="357983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 van een schrijfschema voor het schrijven van een onderzoeksverslag, plus een kindertekst op basis van een deel van dit schema.</a:t>
            </a:r>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19</a:t>
            </a:fld>
            <a:endParaRPr lang="nl-NL"/>
          </a:p>
        </p:txBody>
      </p:sp>
    </p:spTree>
    <p:extLst>
      <p:ext uri="{BB962C8B-B14F-4D97-AF65-F5344CB8AC3E}">
        <p14:creationId xmlns:p14="http://schemas.microsoft.com/office/powerpoint/2010/main" val="2067235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 een tekst over ontkieming stapsgewijs lezen.</a:t>
            </a:r>
          </a:p>
          <a:p>
            <a:r>
              <a:rPr lang="nl-NL" dirty="0"/>
              <a:t>De tekst staat ook op het </a:t>
            </a:r>
            <a:r>
              <a:rPr lang="nl-NL" dirty="0" err="1"/>
              <a:t>digibord</a:t>
            </a:r>
            <a:r>
              <a:rPr lang="nl-NL" dirty="0"/>
              <a:t> en is voorzien van een plaatje bij elke alinea.</a:t>
            </a:r>
          </a:p>
          <a:p>
            <a:r>
              <a:rPr lang="nl-NL" dirty="0"/>
              <a:t>De alinea’s worden stap voor stap gelezen, eerst samen, dan alleen, en de leerkracht stelt vragen over de inhoud en denkt hardop samen met de kinderen.</a:t>
            </a:r>
          </a:p>
          <a:p>
            <a:endParaRPr lang="nl-NL" dirty="0"/>
          </a:p>
          <a:p>
            <a:r>
              <a:rPr lang="nl-NL" sz="1200" kern="1200" dirty="0">
                <a:solidFill>
                  <a:schemeClr val="tx1"/>
                </a:solidFill>
                <a:effectLst/>
                <a:latin typeface="+mn-lt"/>
                <a:ea typeface="+mn-ea"/>
                <a:cs typeface="+mn-cs"/>
              </a:rPr>
              <a:t>Enkele momenten van deze leesactiviteit zijn te zien in video 15 van de bij dit thema horende videofragmenten. De leestekst en de opbouw van de activiteit zijn te vinden in de digitale map.</a:t>
            </a: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20</a:t>
            </a:fld>
            <a:endParaRPr lang="nl-NL"/>
          </a:p>
        </p:txBody>
      </p:sp>
    </p:spTree>
    <p:extLst>
      <p:ext uri="{BB962C8B-B14F-4D97-AF65-F5344CB8AC3E}">
        <p14:creationId xmlns:p14="http://schemas.microsoft.com/office/powerpoint/2010/main" val="564454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Startopdracht om te ervaren </a:t>
            </a:r>
          </a:p>
          <a:p>
            <a:pPr marL="171450" indent="-171450">
              <a:buFontTx/>
              <a:buChar char="-"/>
            </a:pPr>
            <a:r>
              <a:rPr lang="nl-NL" dirty="0"/>
              <a:t>hoe het is om in een taal die niet jouw eerste taal is, kennis weer te geven die je misschien al beheerst</a:t>
            </a:r>
          </a:p>
          <a:p>
            <a:pPr marL="171450" indent="-171450">
              <a:buFontTx/>
              <a:buChar char="-"/>
            </a:pPr>
            <a:r>
              <a:rPr lang="nl-NL" dirty="0"/>
              <a:t>Wat op het eerste gevoel het verschil is tussen dagelijkse en vak-/schooltaal</a:t>
            </a:r>
          </a:p>
          <a:p>
            <a:endParaRPr lang="nl-NL" dirty="0"/>
          </a:p>
        </p:txBody>
      </p:sp>
      <p:sp>
        <p:nvSpPr>
          <p:cNvPr id="4" name="Tijdelijke aanduiding voor dianummer 3"/>
          <p:cNvSpPr>
            <a:spLocks noGrp="1"/>
          </p:cNvSpPr>
          <p:nvPr>
            <p:ph type="sldNum" sz="quarter" idx="5"/>
          </p:nvPr>
        </p:nvSpPr>
        <p:spPr/>
        <p:txBody>
          <a:bodyPr/>
          <a:lstStyle/>
          <a:p>
            <a:fld id="{6F225E72-284F-D345-B08A-E4D74BE5DC6F}" type="slidenum">
              <a:rPr lang="nl-NL" smtClean="0"/>
              <a:t>3</a:t>
            </a:fld>
            <a:endParaRPr lang="nl-NL"/>
          </a:p>
        </p:txBody>
      </p:sp>
    </p:spTree>
    <p:extLst>
      <p:ext uri="{BB962C8B-B14F-4D97-AF65-F5344CB8AC3E}">
        <p14:creationId xmlns:p14="http://schemas.microsoft.com/office/powerpoint/2010/main" val="3778375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Voorbeelden van </a:t>
            </a:r>
            <a:r>
              <a:rPr lang="nl-NL" baseline="0" dirty="0"/>
              <a:t>hoe kinderen na het  begeleide lezen van de tekst bij de plaatjes weergeven wat ze hebben onthouden van de inhoud.</a:t>
            </a:r>
          </a:p>
          <a:p>
            <a:r>
              <a:rPr lang="nl-NL" baseline="0" dirty="0"/>
              <a:t>Je zie hier duidelijk dat het nooit alleen om losse woorden gaat en dat de kinderen geleerd hebben om echte, complexe zinnen te maken over het onderwerp ontkieming. </a:t>
            </a:r>
            <a:endParaRPr lang="nl-NL" dirty="0"/>
          </a:p>
        </p:txBody>
      </p:sp>
      <p:sp>
        <p:nvSpPr>
          <p:cNvPr id="4" name="Tijdelijke aanduiding voor dianummer 3"/>
          <p:cNvSpPr>
            <a:spLocks noGrp="1"/>
          </p:cNvSpPr>
          <p:nvPr>
            <p:ph type="sldNum" sz="quarter" idx="10"/>
          </p:nvPr>
        </p:nvSpPr>
        <p:spPr/>
        <p:txBody>
          <a:bodyPr/>
          <a:lstStyle/>
          <a:p>
            <a:fld id="{0B05C55A-3B3F-9C46-AC7D-784E4840F3CA}" type="slidenum">
              <a:rPr lang="nl-NL" smtClean="0"/>
              <a:t>21</a:t>
            </a:fld>
            <a:endParaRPr lang="nl-NL"/>
          </a:p>
        </p:txBody>
      </p:sp>
    </p:spTree>
    <p:extLst>
      <p:ext uri="{BB962C8B-B14F-4D97-AF65-F5344CB8AC3E}">
        <p14:creationId xmlns:p14="http://schemas.microsoft.com/office/powerpoint/2010/main" val="1074312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Hoe kan je meertaligheid nu op</a:t>
            </a:r>
            <a:r>
              <a:rPr lang="nl-NL" baseline="0" dirty="0"/>
              <a:t> deze positieve manier inzetten in het onderwijs? Dat kun je doen in alle fasen van het onderwijsproces</a:t>
            </a:r>
          </a:p>
          <a:p>
            <a:endParaRPr lang="nl-NL" baseline="0" dirty="0"/>
          </a:p>
          <a:p>
            <a:r>
              <a:rPr lang="nl-NL" baseline="0" dirty="0"/>
              <a:t>We geven per fase voorbeelden binnen het thema Plantengroei</a:t>
            </a:r>
          </a:p>
          <a:p>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 video’s bij dit thema zijn meerdere voorbeelden te zien van de inzet van thuistalen op deze manieren</a:t>
            </a:r>
          </a:p>
          <a:p>
            <a:endParaRPr lang="nl-NL" baseline="0" dirty="0"/>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7E00635F-79F3-4012-9427-227F45ABD148}" type="slidenum">
              <a:rPr lang="nl-NL" smtClean="0"/>
              <a:pPr/>
              <a:t>22</a:t>
            </a:fld>
            <a:endParaRPr lang="nl-NL"/>
          </a:p>
        </p:txBody>
      </p:sp>
    </p:spTree>
    <p:extLst>
      <p:ext uri="{BB962C8B-B14F-4D97-AF65-F5344CB8AC3E}">
        <p14:creationId xmlns:p14="http://schemas.microsoft.com/office/powerpoint/2010/main" val="1348687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7E00635F-79F3-4012-9427-227F45ABD148}" type="slidenum">
              <a:rPr lang="nl-NL" smtClean="0"/>
              <a:t>23</a:t>
            </a:fld>
            <a:endParaRPr lang="nl-NL"/>
          </a:p>
        </p:txBody>
      </p:sp>
    </p:spTree>
    <p:extLst>
      <p:ext uri="{BB962C8B-B14F-4D97-AF65-F5344CB8AC3E}">
        <p14:creationId xmlns:p14="http://schemas.microsoft.com/office/powerpoint/2010/main" val="43437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Kinderen nemen kennis van thuis mee naar school in de vorm van planten of zelf gezochte informatie over planten die in hun land van herkomst voorkomen</a:t>
            </a:r>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24</a:t>
            </a:fld>
            <a:endParaRPr lang="nl-NL"/>
          </a:p>
        </p:txBody>
      </p:sp>
    </p:spTree>
    <p:extLst>
      <p:ext uri="{BB962C8B-B14F-4D97-AF65-F5344CB8AC3E}">
        <p14:creationId xmlns:p14="http://schemas.microsoft.com/office/powerpoint/2010/main" val="2271852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B05C55A-3B3F-9C46-AC7D-784E4840F3CA}" type="slidenum">
              <a:rPr lang="nl-NL" smtClean="0"/>
              <a:t>25</a:t>
            </a:fld>
            <a:endParaRPr lang="nl-NL"/>
          </a:p>
        </p:txBody>
      </p:sp>
    </p:spTree>
    <p:extLst>
      <p:ext uri="{BB962C8B-B14F-4D97-AF65-F5344CB8AC3E}">
        <p14:creationId xmlns:p14="http://schemas.microsoft.com/office/powerpoint/2010/main" val="2091155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voor voorbeelden de video’s 10 en 18 bij dit thema</a:t>
            </a:r>
          </a:p>
          <a:p>
            <a:endParaRPr lang="nl-NL" dirty="0"/>
          </a:p>
          <a:p>
            <a:r>
              <a:rPr lang="nl-NL" dirty="0"/>
              <a:t>Discussievraag: wat lijkt jou het effect van de toestemming/stimulans van deze leerkracht? Zie de volgende twee dia’s voor meer fragmenten uit deze interactie</a:t>
            </a:r>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26</a:t>
            </a:fld>
            <a:endParaRPr lang="nl-NL"/>
          </a:p>
        </p:txBody>
      </p:sp>
    </p:spTree>
    <p:extLst>
      <p:ext uri="{BB962C8B-B14F-4D97-AF65-F5344CB8AC3E}">
        <p14:creationId xmlns:p14="http://schemas.microsoft.com/office/powerpoint/2010/main" val="2482359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Duidelijk te zien: flexibele inzet van twee talen</a:t>
            </a:r>
          </a:p>
        </p:txBody>
      </p:sp>
      <p:sp>
        <p:nvSpPr>
          <p:cNvPr id="4" name="Tijdelijke aanduiding voor dianummer 3"/>
          <p:cNvSpPr>
            <a:spLocks noGrp="1"/>
          </p:cNvSpPr>
          <p:nvPr>
            <p:ph type="sldNum" sz="quarter" idx="10"/>
          </p:nvPr>
        </p:nvSpPr>
        <p:spPr/>
        <p:txBody>
          <a:bodyPr/>
          <a:lstStyle/>
          <a:p>
            <a:fld id="{0B05C55A-3B3F-9C46-AC7D-784E4840F3CA}" type="slidenum">
              <a:rPr lang="nl-NL" smtClean="0"/>
              <a:t>27</a:t>
            </a:fld>
            <a:endParaRPr lang="nl-NL"/>
          </a:p>
        </p:txBody>
      </p:sp>
    </p:spTree>
    <p:extLst>
      <p:ext uri="{BB962C8B-B14F-4D97-AF65-F5344CB8AC3E}">
        <p14:creationId xmlns:p14="http://schemas.microsoft.com/office/powerpoint/2010/main" val="3607179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overleg in de thuistaal over hoe de taak aan te pakken.</a:t>
            </a:r>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28</a:t>
            </a:fld>
            <a:endParaRPr lang="nl-NL"/>
          </a:p>
        </p:txBody>
      </p:sp>
    </p:spTree>
    <p:extLst>
      <p:ext uri="{BB962C8B-B14F-4D97-AF65-F5344CB8AC3E}">
        <p14:creationId xmlns:p14="http://schemas.microsoft.com/office/powerpoint/2010/main" val="133144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29</a:t>
            </a:fld>
            <a:endParaRPr lang="nl-NL"/>
          </a:p>
        </p:txBody>
      </p:sp>
    </p:spTree>
    <p:extLst>
      <p:ext uri="{BB962C8B-B14F-4D97-AF65-F5344CB8AC3E}">
        <p14:creationId xmlns:p14="http://schemas.microsoft.com/office/powerpoint/2010/main" val="1118837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Materialen in de thuistaal zoeken en maken</a:t>
            </a:r>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30</a:t>
            </a:fld>
            <a:endParaRPr lang="nl-NL"/>
          </a:p>
        </p:txBody>
      </p:sp>
    </p:spTree>
    <p:extLst>
      <p:ext uri="{BB962C8B-B14F-4D97-AF65-F5344CB8AC3E}">
        <p14:creationId xmlns:p14="http://schemas.microsoft.com/office/powerpoint/2010/main" val="652257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Is het dan nodig om NT2 leerlingen uit de</a:t>
            </a:r>
            <a:r>
              <a:rPr lang="nl-NL" baseline="0" dirty="0"/>
              <a:t> </a:t>
            </a:r>
            <a:r>
              <a:rPr lang="nl-NL" dirty="0"/>
              <a:t>groep te plaatsen en ze eerst bij te spijkeren op</a:t>
            </a:r>
            <a:r>
              <a:rPr lang="nl-NL" baseline="0" dirty="0"/>
              <a:t> taal?</a:t>
            </a:r>
          </a:p>
          <a:p>
            <a:r>
              <a:rPr lang="nl-NL" baseline="0" dirty="0"/>
              <a:t>Dat zou jammer zijn, omdat ze interesse hebben in het </a:t>
            </a:r>
            <a:r>
              <a:rPr lang="nl-NL" baseline="0" dirty="0" err="1"/>
              <a:t>vakonderwerp</a:t>
            </a:r>
            <a:r>
              <a:rPr lang="nl-NL" baseline="0" dirty="0"/>
              <a:t>, er vaak ook al van alles over weten, en met steun heel goed kunnen meedoen aan de lessen. Ook voor NT1 leerlingen kan taalsteun heel veel opbrengen.</a:t>
            </a:r>
          </a:p>
          <a:p>
            <a:r>
              <a:rPr lang="nl-NL" baseline="0" dirty="0"/>
              <a:t>Leerlingen met een andere thuistaal of met weinig kennis van vak- en schooltaal kan je heel erg helpen door van te voren hulpstapjes te bedenken, bijvoorbeeld door middel van visueel materiaal gekoppeld aan woorden en zinnen, en door middel van gesprekken waarin je als leerkracht steeds taalsteun biedt op het juiste moment.</a:t>
            </a:r>
          </a:p>
          <a:p>
            <a:endParaRPr lang="nl-NL" baseline="0" dirty="0"/>
          </a:p>
          <a:p>
            <a:r>
              <a:rPr lang="nl-NL" baseline="0" dirty="0"/>
              <a:t>Nog een andere strategie: het kunnen gebruiken van de thuistaal in het kader van </a:t>
            </a:r>
            <a:r>
              <a:rPr lang="nl-NL" baseline="0" dirty="0" err="1"/>
              <a:t>vaklessen</a:t>
            </a:r>
            <a:r>
              <a:rPr lang="nl-NL" baseline="0" dirty="0"/>
              <a:t>, tijdens alle vormen van overleg in groepjes.</a:t>
            </a:r>
            <a:endParaRPr lang="nl-NL" dirty="0"/>
          </a:p>
        </p:txBody>
      </p:sp>
      <p:sp>
        <p:nvSpPr>
          <p:cNvPr id="4" name="Tijdelijke aanduiding voor dianummer 3"/>
          <p:cNvSpPr>
            <a:spLocks noGrp="1"/>
          </p:cNvSpPr>
          <p:nvPr>
            <p:ph type="sldNum" sz="quarter" idx="10"/>
          </p:nvPr>
        </p:nvSpPr>
        <p:spPr/>
        <p:txBody>
          <a:bodyPr/>
          <a:lstStyle/>
          <a:p>
            <a:fld id="{0B05C55A-3B3F-9C46-AC7D-784E4840F3CA}" type="slidenum">
              <a:rPr lang="nl-NL" smtClean="0"/>
              <a:t>4</a:t>
            </a:fld>
            <a:endParaRPr lang="nl-NL"/>
          </a:p>
        </p:txBody>
      </p:sp>
    </p:spTree>
    <p:extLst>
      <p:ext uri="{BB962C8B-B14F-4D97-AF65-F5344CB8AC3E}">
        <p14:creationId xmlns:p14="http://schemas.microsoft.com/office/powerpoint/2010/main" val="2266883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F225E72-284F-D345-B08A-E4D74BE5DC6F}" type="slidenum">
              <a:rPr lang="nl-NL" smtClean="0"/>
              <a:t>31</a:t>
            </a:fld>
            <a:endParaRPr lang="nl-NL"/>
          </a:p>
        </p:txBody>
      </p:sp>
    </p:spTree>
    <p:extLst>
      <p:ext uri="{BB962C8B-B14F-4D97-AF65-F5344CB8AC3E}">
        <p14:creationId xmlns:p14="http://schemas.microsoft.com/office/powerpoint/2010/main" val="263199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curriculumdoelen bereik je met dit thema?</a:t>
            </a:r>
          </a:p>
          <a:p>
            <a:r>
              <a:rPr lang="nl-NL" dirty="0"/>
              <a:t>Zie de betreffende inhoudslijnen onder </a:t>
            </a:r>
            <a:r>
              <a:rPr lang="nl-NL" dirty="0" err="1"/>
              <a:t>wereldorientatie</a:t>
            </a:r>
            <a:r>
              <a:rPr lang="nl-NL" dirty="0"/>
              <a:t> voor Planten, dieren en de mens.</a:t>
            </a:r>
          </a:p>
          <a:p>
            <a:r>
              <a:rPr lang="nl-NL" dirty="0"/>
              <a:t>‘Overstijgende concepten’: concepten die niet uitsluitend nuttig zijn voor dit onderwerp maar ook voor andere vakken en onderwerpen</a:t>
            </a:r>
          </a:p>
          <a:p>
            <a:r>
              <a:rPr lang="nl-NL" dirty="0"/>
              <a:t>Onderzoekend en ontwerpend leren: de nadruk ligt hier op alle belangrijke fasen van de </a:t>
            </a:r>
            <a:r>
              <a:rPr lang="nl-NL" dirty="0" err="1"/>
              <a:t>onderzoekscyclus</a:t>
            </a:r>
            <a:r>
              <a:rPr lang="nl-NL" dirty="0"/>
              <a:t>, en op het ontwerpen van een onderzoeksopstelling met de potjes en de zaden.</a:t>
            </a:r>
          </a:p>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5</a:t>
            </a:fld>
            <a:endParaRPr lang="nl-NL"/>
          </a:p>
        </p:txBody>
      </p:sp>
    </p:spTree>
    <p:extLst>
      <p:ext uri="{BB962C8B-B14F-4D97-AF65-F5344CB8AC3E}">
        <p14:creationId xmlns:p14="http://schemas.microsoft.com/office/powerpoint/2010/main" val="478371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zouden de doelen kunnen zijn van een lessenreeks over het thema Plantengroei. Het doen van onderzoek is hier een even belangrijk doel als het opdoen van kennis over plantengroei.</a:t>
            </a:r>
          </a:p>
          <a:p>
            <a:r>
              <a:rPr lang="nl-NL" dirty="0"/>
              <a:t>Overzichtje van de vakkennis die bij dit thema komt kijken.</a:t>
            </a:r>
          </a:p>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6</a:t>
            </a:fld>
            <a:endParaRPr lang="nl-NL"/>
          </a:p>
        </p:txBody>
      </p:sp>
    </p:spTree>
    <p:extLst>
      <p:ext uri="{BB962C8B-B14F-4D97-AF65-F5344CB8AC3E}">
        <p14:creationId xmlns:p14="http://schemas.microsoft.com/office/powerpoint/2010/main" val="1202057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Voorbeelden van de </a:t>
            </a:r>
            <a:r>
              <a:rPr lang="nl-NL" dirty="0" err="1"/>
              <a:t>taaldenkfuncties</a:t>
            </a:r>
            <a:r>
              <a:rPr lang="nl-NL" dirty="0"/>
              <a:t> die kunnen spelen bij het thema Plantengroei.</a:t>
            </a:r>
          </a:p>
          <a:p>
            <a:endParaRPr lang="nl-NL" dirty="0"/>
          </a:p>
          <a:p>
            <a:r>
              <a:rPr lang="nl-NL" dirty="0"/>
              <a:t>Het overzicht maakt duidelijk dat het in dit thema tegelijkertijd gaat om taalkennis en taalvaardigheid. </a:t>
            </a:r>
          </a:p>
          <a:p>
            <a:endParaRPr lang="nl-NL" dirty="0"/>
          </a:p>
          <a:p>
            <a:r>
              <a:rPr lang="nl-NL" dirty="0"/>
              <a:t>Weten onder welke voorwaarden een plant kan groeien is hetzelfde als ‘identificeren en beschrijven van factoren die de groei van planten beïnvloeden’ &gt; hier is duidelijk dat je hiervoor vakspecifieke en schoolse taalvaardigheid nodig hebt.</a:t>
            </a:r>
          </a:p>
          <a:p>
            <a:endParaRPr lang="nl-NL" dirty="0"/>
          </a:p>
          <a:p>
            <a:r>
              <a:rPr lang="nl-NL" dirty="0"/>
              <a:t>Een experiment uitvoeren betekent: vragen stellen, voorspellen, observeren en verklaren van een proces &gt; ook dit zijn </a:t>
            </a:r>
            <a:r>
              <a:rPr lang="nl-NL" dirty="0" err="1"/>
              <a:t>taaldenkfuncties</a:t>
            </a:r>
            <a:r>
              <a:rPr lang="nl-NL" dirty="0"/>
              <a:t> waarvoor je vakspecifieke en schoolse taalvaardigheid nodig hebt.</a:t>
            </a:r>
          </a:p>
          <a:p>
            <a:endParaRPr lang="nl-NL" dirty="0"/>
          </a:p>
          <a:p>
            <a:r>
              <a:rPr lang="nl-NL" dirty="0"/>
              <a:t>Vak en taal gaan hand in hand.</a:t>
            </a:r>
          </a:p>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7</a:t>
            </a:fld>
            <a:endParaRPr lang="nl-NL"/>
          </a:p>
        </p:txBody>
      </p:sp>
    </p:spTree>
    <p:extLst>
      <p:ext uri="{BB962C8B-B14F-4D97-AF65-F5344CB8AC3E}">
        <p14:creationId xmlns:p14="http://schemas.microsoft.com/office/powerpoint/2010/main" val="3287977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nl-NL" sz="1200" b="0" strike="noStrike" spc="-1" dirty="0">
                <a:latin typeface="Arial"/>
              </a:rPr>
              <a:t>Het gaat in deze lessen om </a:t>
            </a:r>
            <a:r>
              <a:rPr lang="nl-NL" sz="1200" i="1" dirty="0">
                <a:solidFill>
                  <a:srgbClr val="FF0000"/>
                </a:solidFill>
              </a:rPr>
              <a:t>Identificeren</a:t>
            </a:r>
            <a:r>
              <a:rPr lang="nl-NL" sz="1200" dirty="0"/>
              <a:t> en </a:t>
            </a:r>
            <a:r>
              <a:rPr lang="nl-NL" sz="1200" i="1" dirty="0">
                <a:solidFill>
                  <a:srgbClr val="FF0000"/>
                </a:solidFill>
              </a:rPr>
              <a:t>beschrijven</a:t>
            </a:r>
            <a:r>
              <a:rPr lang="nl-NL" sz="1200" dirty="0"/>
              <a:t> van centrale kenmerken van planten en zaden: kiem, voedselopslag, zaadhuid, wortel, stengel, bladeren en bloem en </a:t>
            </a:r>
            <a:r>
              <a:rPr lang="nl-NL" sz="1200" i="1" dirty="0">
                <a:solidFill>
                  <a:srgbClr val="FF0000"/>
                </a:solidFill>
              </a:rPr>
              <a:t>uitleg </a:t>
            </a:r>
            <a:r>
              <a:rPr lang="nl-NL" sz="1200" i="1" dirty="0"/>
              <a:t>over de functie </a:t>
            </a:r>
            <a:r>
              <a:rPr lang="nl-NL" sz="1200" dirty="0"/>
              <a:t>van deze onderdelen. Daarnaast om het </a:t>
            </a:r>
            <a:r>
              <a:rPr lang="nl-NL" sz="1200" dirty="0">
                <a:solidFill>
                  <a:srgbClr val="FF0000"/>
                </a:solidFill>
              </a:rPr>
              <a:t>identificeren</a:t>
            </a:r>
            <a:r>
              <a:rPr lang="nl-NL" sz="1200" dirty="0"/>
              <a:t> en </a:t>
            </a:r>
            <a:r>
              <a:rPr lang="nl-NL" sz="1200" dirty="0">
                <a:solidFill>
                  <a:srgbClr val="FF0000"/>
                </a:solidFill>
              </a:rPr>
              <a:t>beschrijven</a:t>
            </a:r>
            <a:r>
              <a:rPr lang="nl-NL" sz="1200" dirty="0"/>
              <a:t> van factoren die het leven en de groei van planten / zaden beïnvloeden, zoals water, zonlicht, kooldioxidegas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nl-NL"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nl-NL" sz="1200" b="0" strike="noStrike" spc="-1" dirty="0">
                <a:latin typeface="Arial"/>
              </a:rPr>
              <a:t>Advies: Stuur in de lessen, de begeleiding en de interactie in de richting van de sleutelbegrippen en centrale redeneringen. </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nl-NL"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nl-NL" sz="1200" b="0" strike="noStrike" spc="-1" dirty="0">
                <a:latin typeface="Arial"/>
              </a:rPr>
              <a:t>Dit schema is bedoeld voor de leraar: deze kan met behulp van het schema zijn/haar eigen kennis checken, lessen rondom de </a:t>
            </a:r>
            <a:r>
              <a:rPr lang="nl-NL" sz="1200" b="0" strike="noStrike" spc="-1" dirty="0" err="1">
                <a:latin typeface="Arial"/>
              </a:rPr>
              <a:t>taaldenkfuncties</a:t>
            </a:r>
            <a:r>
              <a:rPr lang="nl-NL" sz="1200" b="0" strike="noStrike" spc="-1" dirty="0">
                <a:latin typeface="Arial"/>
              </a:rPr>
              <a:t> ontwerpen en bedenken in welke richting hij/zij het taalgebruik moet </a:t>
            </a:r>
            <a:r>
              <a:rPr lang="nl-NL" sz="1200" b="0" strike="noStrike" spc="-1" dirty="0" err="1">
                <a:latin typeface="Arial"/>
              </a:rPr>
              <a:t>scaffolden</a:t>
            </a:r>
            <a:r>
              <a:rPr lang="nl-NL" sz="1200" b="0" strike="noStrike" spc="-1" dirty="0">
                <a:latin typeface="Arial"/>
              </a:rPr>
              <a:t> . In vereenvoudigde vorm kan zo’n schema ook voor leerlingen nuttig zijn, zie volgende dia.</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nl-NL" sz="1200" b="0" strike="noStrike" spc="-1" dirty="0">
              <a:latin typeface="Arial"/>
            </a:endParaRPr>
          </a:p>
          <a:p>
            <a:r>
              <a:rPr lang="nl-NL" sz="1200" b="0" strike="noStrike" spc="-1" dirty="0">
                <a:latin typeface="Arial"/>
              </a:rPr>
              <a:t>Voor uitleg over het schema: zie de video :</a:t>
            </a:r>
          </a:p>
          <a:p>
            <a:r>
              <a:rPr lang="nl-NL" sz="1200" b="0" i="0" u="none" strike="noStrike" kern="1200" dirty="0">
                <a:solidFill>
                  <a:schemeClr val="tx1"/>
                </a:solidFill>
                <a:effectLst/>
                <a:latin typeface="+mn-lt"/>
                <a:ea typeface="+mn-ea"/>
                <a:cs typeface="+mn-cs"/>
              </a:rPr>
              <a:t>Plantengroei</a:t>
            </a:r>
          </a:p>
          <a:p>
            <a:r>
              <a:rPr lang="nl-NL" sz="1200" b="0" i="0" u="none" strike="noStrike" kern="1200" dirty="0">
                <a:solidFill>
                  <a:schemeClr val="tx1"/>
                </a:solidFill>
                <a:effectLst/>
                <a:latin typeface="+mn-lt"/>
                <a:ea typeface="+mn-ea"/>
                <a:cs typeface="+mn-cs"/>
              </a:rPr>
              <a:t>Informatie voor leerkrachten over het Natuur-onderwerp ‘Plantengroei’’ met gebruik van concept-schema’s</a:t>
            </a:r>
          </a:p>
          <a:p>
            <a:r>
              <a:rPr lang="nl-NL" sz="1200" b="0" i="0" u="none" strike="noStrike" kern="1200" dirty="0">
                <a:solidFill>
                  <a:schemeClr val="tx1"/>
                </a:solidFill>
                <a:effectLst/>
                <a:latin typeface="+mn-lt"/>
                <a:ea typeface="+mn-ea"/>
                <a:cs typeface="+mn-cs"/>
              </a:rPr>
              <a:t>Docent: Gerald van Dijk</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nl-NL" sz="1200" b="0" strike="noStrike" spc="-1" dirty="0">
              <a:latin typeface="Arial"/>
            </a:endParaRPr>
          </a:p>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8</a:t>
            </a:fld>
            <a:endParaRPr lang="nl-NL"/>
          </a:p>
        </p:txBody>
      </p:sp>
    </p:spTree>
    <p:extLst>
      <p:ext uri="{BB962C8B-B14F-4D97-AF65-F5344CB8AC3E}">
        <p14:creationId xmlns:p14="http://schemas.microsoft.com/office/powerpoint/2010/main" val="339389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conceptschema laat de verschillende onderdelen en fasen van een natuurwetenschappelijk experiment zien. </a:t>
            </a:r>
          </a:p>
          <a:p>
            <a:endParaRPr lang="nl-NL"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lang="nl-NL" sz="1200" b="0" strike="noStrike" spc="-1" dirty="0">
                <a:latin typeface="Arial"/>
              </a:rPr>
              <a:t>Advies: Stuur in de lessen, de begeleiding en de interactie in de richting van de termen voorspelling, observatie en verklaring, door deze zelf steeds te gebruiken en de verschillen aan te geven.</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nl-NL"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nl-NL" sz="1200" b="0" strike="noStrike" spc="-1" dirty="0">
                <a:latin typeface="Arial"/>
              </a:rPr>
              <a:t>Dit schema is bedoeld voor de leraar: deze kan met behulp van het schema zijn/haar eigen kennis checken, lessen rondom de </a:t>
            </a:r>
            <a:r>
              <a:rPr lang="nl-NL" sz="1200" b="0" strike="noStrike" spc="-1" dirty="0" err="1">
                <a:latin typeface="Arial"/>
              </a:rPr>
              <a:t>taaldenkfuncties</a:t>
            </a:r>
            <a:r>
              <a:rPr lang="nl-NL" sz="1200" b="0" strike="noStrike" spc="-1" dirty="0">
                <a:latin typeface="Arial"/>
              </a:rPr>
              <a:t> ontwerpen en bedenken in welke richting hij/zij het taalgebruik moet </a:t>
            </a:r>
            <a:r>
              <a:rPr lang="nl-NL" sz="1200" b="0" strike="noStrike" spc="-1" dirty="0" err="1">
                <a:latin typeface="Arial"/>
              </a:rPr>
              <a:t>scaffolden</a:t>
            </a:r>
            <a:r>
              <a:rPr lang="nl-NL" sz="1200" b="0" strike="noStrike" spc="-1" dirty="0">
                <a:latin typeface="Arial"/>
              </a:rPr>
              <a:t> . In vereenvoudigde of gedeeltelijke vorm kan zo’n schema ook voor leerlingen nuttig zijn.</a:t>
            </a:r>
          </a:p>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9</a:t>
            </a:fld>
            <a:endParaRPr lang="nl-NL"/>
          </a:p>
        </p:txBody>
      </p:sp>
    </p:spTree>
    <p:extLst>
      <p:ext uri="{BB962C8B-B14F-4D97-AF65-F5344CB8AC3E}">
        <p14:creationId xmlns:p14="http://schemas.microsoft.com/office/powerpoint/2010/main" val="47086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Woordenlijst om duidelijk te maken wat binnen dit thema het onderscheid is tussen dagelijkse taal (DAT) en vak-/schooltaal (CAT)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Deze lijst kan worden opgehangen in de klas en steeds worden aangevuld tijdens het werken aan dit thema. Leerlingen kunnen ook een kolom maken met vertalingen in hun moedertaal. </a:t>
            </a:r>
            <a:endParaRPr lang="nl-NL" dirty="0"/>
          </a:p>
          <a:p>
            <a:endParaRPr lang="nl-NL" dirty="0"/>
          </a:p>
        </p:txBody>
      </p:sp>
      <p:sp>
        <p:nvSpPr>
          <p:cNvPr id="4" name="Tijdelijke aanduiding voor dianummer 3"/>
          <p:cNvSpPr>
            <a:spLocks noGrp="1"/>
          </p:cNvSpPr>
          <p:nvPr>
            <p:ph type="sldNum" sz="quarter" idx="5"/>
          </p:nvPr>
        </p:nvSpPr>
        <p:spPr/>
        <p:txBody>
          <a:bodyPr/>
          <a:lstStyle/>
          <a:p>
            <a:fld id="{288D0BBD-9A8F-0D4C-A81C-C233417B9F90}" type="slidenum">
              <a:rPr lang="nl-NL" smtClean="0"/>
              <a:t>10</a:t>
            </a:fld>
            <a:endParaRPr lang="nl-NL"/>
          </a:p>
        </p:txBody>
      </p:sp>
    </p:spTree>
    <p:extLst>
      <p:ext uri="{BB962C8B-B14F-4D97-AF65-F5344CB8AC3E}">
        <p14:creationId xmlns:p14="http://schemas.microsoft.com/office/powerpoint/2010/main" val="239534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2962FEDB-195E-5349-A097-580D01CBF260}" type="datetimeFigureOut">
              <a:rPr lang="nl-NL" smtClean="0"/>
              <a:t>25-11-2021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3C846A4-8EE5-0C42-A392-EBC0F740A25B}" type="slidenum">
              <a:rPr lang="nl-NL" smtClean="0"/>
              <a:t>‹#›</a:t>
            </a:fld>
            <a:endParaRPr lang="nl-NL"/>
          </a:p>
        </p:txBody>
      </p:sp>
    </p:spTree>
    <p:extLst>
      <p:ext uri="{BB962C8B-B14F-4D97-AF65-F5344CB8AC3E}">
        <p14:creationId xmlns:p14="http://schemas.microsoft.com/office/powerpoint/2010/main" val="3056968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962FEDB-195E-5349-A097-580D01CBF260}" type="datetimeFigureOut">
              <a:rPr lang="nl-NL" smtClean="0"/>
              <a:t>25-11-2021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3C846A4-8EE5-0C42-A392-EBC0F740A25B}" type="slidenum">
              <a:rPr lang="nl-NL" smtClean="0"/>
              <a:t>‹#›</a:t>
            </a:fld>
            <a:endParaRPr lang="nl-NL"/>
          </a:p>
        </p:txBody>
      </p:sp>
    </p:spTree>
    <p:extLst>
      <p:ext uri="{BB962C8B-B14F-4D97-AF65-F5344CB8AC3E}">
        <p14:creationId xmlns:p14="http://schemas.microsoft.com/office/powerpoint/2010/main" val="2599168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962FEDB-195E-5349-A097-580D01CBF260}" type="datetimeFigureOut">
              <a:rPr lang="nl-NL" smtClean="0"/>
              <a:t>25-11-2021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3C846A4-8EE5-0C42-A392-EBC0F740A25B}" type="slidenum">
              <a:rPr lang="nl-NL" smtClean="0"/>
              <a:t>‹#›</a:t>
            </a:fld>
            <a:endParaRPr lang="nl-NL"/>
          </a:p>
        </p:txBody>
      </p:sp>
    </p:spTree>
    <p:extLst>
      <p:ext uri="{BB962C8B-B14F-4D97-AF65-F5344CB8AC3E}">
        <p14:creationId xmlns:p14="http://schemas.microsoft.com/office/powerpoint/2010/main" val="12448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962FEDB-195E-5349-A097-580D01CBF260}" type="datetimeFigureOut">
              <a:rPr lang="nl-NL" smtClean="0"/>
              <a:t>25-11-2021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3C846A4-8EE5-0C42-A392-EBC0F740A25B}" type="slidenum">
              <a:rPr lang="nl-NL" smtClean="0"/>
              <a:t>‹#›</a:t>
            </a:fld>
            <a:endParaRPr lang="nl-NL"/>
          </a:p>
        </p:txBody>
      </p:sp>
    </p:spTree>
    <p:extLst>
      <p:ext uri="{BB962C8B-B14F-4D97-AF65-F5344CB8AC3E}">
        <p14:creationId xmlns:p14="http://schemas.microsoft.com/office/powerpoint/2010/main" val="994636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2962FEDB-195E-5349-A097-580D01CBF260}" type="datetimeFigureOut">
              <a:rPr lang="nl-NL" smtClean="0"/>
              <a:t>25-11-2021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3C846A4-8EE5-0C42-A392-EBC0F740A25B}" type="slidenum">
              <a:rPr lang="nl-NL" smtClean="0"/>
              <a:t>‹#›</a:t>
            </a:fld>
            <a:endParaRPr lang="nl-NL"/>
          </a:p>
        </p:txBody>
      </p:sp>
    </p:spTree>
    <p:extLst>
      <p:ext uri="{BB962C8B-B14F-4D97-AF65-F5344CB8AC3E}">
        <p14:creationId xmlns:p14="http://schemas.microsoft.com/office/powerpoint/2010/main" val="1631470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2962FEDB-195E-5349-A097-580D01CBF260}" type="datetimeFigureOut">
              <a:rPr lang="nl-NL" smtClean="0"/>
              <a:t>25-11-2021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3C846A4-8EE5-0C42-A392-EBC0F740A25B}" type="slidenum">
              <a:rPr lang="nl-NL" smtClean="0"/>
              <a:t>‹#›</a:t>
            </a:fld>
            <a:endParaRPr lang="nl-NL"/>
          </a:p>
        </p:txBody>
      </p:sp>
    </p:spTree>
    <p:extLst>
      <p:ext uri="{BB962C8B-B14F-4D97-AF65-F5344CB8AC3E}">
        <p14:creationId xmlns:p14="http://schemas.microsoft.com/office/powerpoint/2010/main" val="1235375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2962FEDB-195E-5349-A097-580D01CBF260}" type="datetimeFigureOut">
              <a:rPr lang="nl-NL" smtClean="0"/>
              <a:t>25-11-2021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53C846A4-8EE5-0C42-A392-EBC0F740A25B}" type="slidenum">
              <a:rPr lang="nl-NL" smtClean="0"/>
              <a:t>‹#›</a:t>
            </a:fld>
            <a:endParaRPr lang="nl-NL"/>
          </a:p>
        </p:txBody>
      </p:sp>
    </p:spTree>
    <p:extLst>
      <p:ext uri="{BB962C8B-B14F-4D97-AF65-F5344CB8AC3E}">
        <p14:creationId xmlns:p14="http://schemas.microsoft.com/office/powerpoint/2010/main" val="3212255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2962FEDB-195E-5349-A097-580D01CBF260}" type="datetimeFigureOut">
              <a:rPr lang="nl-NL" smtClean="0"/>
              <a:t>25-11-2021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53C846A4-8EE5-0C42-A392-EBC0F740A25B}" type="slidenum">
              <a:rPr lang="nl-NL" smtClean="0"/>
              <a:t>‹#›</a:t>
            </a:fld>
            <a:endParaRPr lang="nl-NL"/>
          </a:p>
        </p:txBody>
      </p:sp>
    </p:spTree>
    <p:extLst>
      <p:ext uri="{BB962C8B-B14F-4D97-AF65-F5344CB8AC3E}">
        <p14:creationId xmlns:p14="http://schemas.microsoft.com/office/powerpoint/2010/main" val="2067652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62FEDB-195E-5349-A097-580D01CBF260}" type="datetimeFigureOut">
              <a:rPr lang="nl-NL" smtClean="0"/>
              <a:t>25-11-2021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3C846A4-8EE5-0C42-A392-EBC0F740A25B}" type="slidenum">
              <a:rPr lang="nl-NL" smtClean="0"/>
              <a:t>‹#›</a:t>
            </a:fld>
            <a:endParaRPr lang="nl-NL"/>
          </a:p>
        </p:txBody>
      </p:sp>
    </p:spTree>
    <p:extLst>
      <p:ext uri="{BB962C8B-B14F-4D97-AF65-F5344CB8AC3E}">
        <p14:creationId xmlns:p14="http://schemas.microsoft.com/office/powerpoint/2010/main" val="15758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962FEDB-195E-5349-A097-580D01CBF260}" type="datetimeFigureOut">
              <a:rPr lang="nl-NL" smtClean="0"/>
              <a:t>25-11-2021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3C846A4-8EE5-0C42-A392-EBC0F740A25B}" type="slidenum">
              <a:rPr lang="nl-NL" smtClean="0"/>
              <a:t>‹#›</a:t>
            </a:fld>
            <a:endParaRPr lang="nl-NL"/>
          </a:p>
        </p:txBody>
      </p:sp>
    </p:spTree>
    <p:extLst>
      <p:ext uri="{BB962C8B-B14F-4D97-AF65-F5344CB8AC3E}">
        <p14:creationId xmlns:p14="http://schemas.microsoft.com/office/powerpoint/2010/main" val="775435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962FEDB-195E-5349-A097-580D01CBF260}" type="datetimeFigureOut">
              <a:rPr lang="nl-NL" smtClean="0"/>
              <a:t>25-11-2021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3C846A4-8EE5-0C42-A392-EBC0F740A25B}" type="slidenum">
              <a:rPr lang="nl-NL" smtClean="0"/>
              <a:t>‹#›</a:t>
            </a:fld>
            <a:endParaRPr lang="nl-NL"/>
          </a:p>
        </p:txBody>
      </p:sp>
    </p:spTree>
    <p:extLst>
      <p:ext uri="{BB962C8B-B14F-4D97-AF65-F5344CB8AC3E}">
        <p14:creationId xmlns:p14="http://schemas.microsoft.com/office/powerpoint/2010/main" val="3687903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2FEDB-195E-5349-A097-580D01CBF260}" type="datetimeFigureOut">
              <a:rPr lang="nl-NL" smtClean="0"/>
              <a:t>25-11-2021</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846A4-8EE5-0C42-A392-EBC0F740A25B}" type="slidenum">
              <a:rPr lang="nl-NL" smtClean="0"/>
              <a:t>‹#›</a:t>
            </a:fld>
            <a:endParaRPr lang="nl-NL"/>
          </a:p>
        </p:txBody>
      </p:sp>
    </p:spTree>
    <p:extLst>
      <p:ext uri="{BB962C8B-B14F-4D97-AF65-F5344CB8AC3E}">
        <p14:creationId xmlns:p14="http://schemas.microsoft.com/office/powerpoint/2010/main" val="3078436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www.yardimcikaynaklar.com/bitkilerde-buyume-ve-gelisme-surecleri-nelerdir/"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eur02.safelinks.protection.outlook.com/?url=http%3A%2F%2Fcreativecommons.org%2Flicenses%2Fby-nc%2F4.0%2F%3Fref%3Dchooser-v1&amp;data=04%7C01%7Cwieke.rombach%40hu.nl%7C8b8685349b4444d4bd2508d9695160e5%7C989329099a5a4d18ace47236b5b5e11d%7C0%7C0%7C637656620501220027%7CUnknown%7CTWFpbGZsb3d8eyJWIjoiMC4wLjAwMDAiLCJQIjoiV2luMzIiLCJBTiI6Ik1haWwiLCJXVCI6Mn0%3D%7C1000&amp;sdata=urJqKFmTnGXA0siXCTHFNlyMg1uuI4uBoHkSCd7NWV0%3D&amp;reserved=0" TargetMode="External"/><Relationship Id="rId7" Type="http://schemas.openxmlformats.org/officeDocument/2006/relationships/image" Target="../media/image33.png"/><Relationship Id="rId2" Type="http://schemas.openxmlformats.org/officeDocument/2006/relationships/hyperlink" Target="http://www.inclusievevakdidactiek.nl/" TargetMode="Externa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hyperlink" Target="mailto:meertaligheid@hu.nl" TargetMode="External"/><Relationship Id="rId9"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hyperlink" Target="https://schooltv.nl/video/fotosynthese-een-plant-maakt-zijn-eigen-voedsel/#q=fotosynthes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slo.nl/sectoren/po/inhoudslijnen-po/inhoudslijnen-orientatie-jezelf-werel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A0724-1CFC-5D47-A5B2-C0CD7B25376B}"/>
              </a:ext>
            </a:extLst>
          </p:cNvPr>
          <p:cNvSpPr>
            <a:spLocks noGrp="1"/>
          </p:cNvSpPr>
          <p:nvPr>
            <p:ph type="ctrTitle"/>
          </p:nvPr>
        </p:nvSpPr>
        <p:spPr>
          <a:xfrm>
            <a:off x="832483" y="5077269"/>
            <a:ext cx="7475220" cy="1780731"/>
          </a:xfrm>
        </p:spPr>
        <p:txBody>
          <a:bodyPr>
            <a:normAutofit fontScale="90000"/>
          </a:bodyPr>
          <a:lstStyle/>
          <a:p>
            <a:br>
              <a:rPr lang="nl-NL" sz="1300" b="1" dirty="0">
                <a:solidFill>
                  <a:srgbClr val="53433E"/>
                </a:solidFill>
              </a:rPr>
            </a:br>
            <a:br>
              <a:rPr lang="nl-NL" sz="1300" b="1" dirty="0">
                <a:solidFill>
                  <a:srgbClr val="53433E"/>
                </a:solidFill>
              </a:rPr>
            </a:br>
            <a:br>
              <a:rPr lang="nl-NL" sz="1300" b="1" dirty="0">
                <a:solidFill>
                  <a:srgbClr val="53433E"/>
                </a:solidFill>
              </a:rPr>
            </a:br>
            <a:br>
              <a:rPr lang="nl-NL" sz="1300" b="1" dirty="0">
                <a:solidFill>
                  <a:srgbClr val="53433E"/>
                </a:solidFill>
              </a:rPr>
            </a:br>
            <a:r>
              <a:rPr lang="nl-NL" sz="1300" b="1" dirty="0">
                <a:solidFill>
                  <a:srgbClr val="53433E"/>
                </a:solidFill>
              </a:rPr>
              <a:t> </a:t>
            </a:r>
            <a:br>
              <a:rPr lang="nl-NL" sz="1300" dirty="0">
                <a:solidFill>
                  <a:srgbClr val="53433E"/>
                </a:solidFill>
              </a:rPr>
            </a:br>
            <a:br>
              <a:rPr lang="nl-NL" sz="4400" b="1" dirty="0">
                <a:solidFill>
                  <a:srgbClr val="53433E"/>
                </a:solidFill>
              </a:rPr>
            </a:br>
            <a:br>
              <a:rPr lang="nl-NL" sz="4400" b="1" dirty="0">
                <a:solidFill>
                  <a:srgbClr val="53433E"/>
                </a:solidFill>
              </a:rPr>
            </a:br>
            <a:br>
              <a:rPr lang="nl-NL" sz="4400" b="1" dirty="0">
                <a:solidFill>
                  <a:srgbClr val="53433E"/>
                </a:solidFill>
              </a:rPr>
            </a:br>
            <a:br>
              <a:rPr lang="nl-NL" sz="4400" b="1" dirty="0">
                <a:solidFill>
                  <a:srgbClr val="53433E"/>
                </a:solidFill>
              </a:rPr>
            </a:br>
            <a:br>
              <a:rPr lang="nl-NL" sz="4400" b="1" dirty="0">
                <a:solidFill>
                  <a:srgbClr val="53433E"/>
                </a:solidFill>
              </a:rPr>
            </a:br>
            <a:br>
              <a:rPr lang="nl-NL" sz="4400" b="1" dirty="0">
                <a:solidFill>
                  <a:srgbClr val="53433E"/>
                </a:solidFill>
              </a:rPr>
            </a:br>
            <a:br>
              <a:rPr lang="nl-NL" sz="4400" b="1" dirty="0">
                <a:solidFill>
                  <a:srgbClr val="53433E"/>
                </a:solidFill>
              </a:rPr>
            </a:br>
            <a:br>
              <a:rPr lang="nl-NL" sz="4400" b="1" dirty="0">
                <a:solidFill>
                  <a:srgbClr val="53433E"/>
                </a:solidFill>
              </a:rPr>
            </a:br>
            <a:br>
              <a:rPr lang="nl-NL" sz="4400" b="1" dirty="0">
                <a:solidFill>
                  <a:srgbClr val="53433E"/>
                </a:solidFill>
              </a:rPr>
            </a:br>
            <a:r>
              <a:rPr lang="nl-NL" sz="4000" b="1" dirty="0">
                <a:solidFill>
                  <a:srgbClr val="53433E"/>
                </a:solidFill>
              </a:rPr>
              <a:t>Taalgerichte strategieën </a:t>
            </a:r>
            <a:br>
              <a:rPr lang="nl-NL" sz="4000" b="1" dirty="0">
                <a:solidFill>
                  <a:srgbClr val="53433E"/>
                </a:solidFill>
              </a:rPr>
            </a:br>
            <a:r>
              <a:rPr lang="nl-NL" sz="4000" b="1" dirty="0">
                <a:solidFill>
                  <a:srgbClr val="53433E"/>
                </a:solidFill>
              </a:rPr>
              <a:t>voor inclusief Natuur- en Techniekonderwijs</a:t>
            </a:r>
            <a:br>
              <a:rPr lang="nl-NL" sz="4400" b="1" dirty="0">
                <a:solidFill>
                  <a:srgbClr val="53433E"/>
                </a:solidFill>
              </a:rPr>
            </a:br>
            <a:br>
              <a:rPr lang="nl-NL" sz="4400" dirty="0">
                <a:solidFill>
                  <a:srgbClr val="53433E"/>
                </a:solidFill>
              </a:rPr>
            </a:br>
            <a:endParaRPr lang="nl-NL" sz="4400" dirty="0">
              <a:solidFill>
                <a:srgbClr val="53433E"/>
              </a:solidFill>
            </a:endParaRPr>
          </a:p>
        </p:txBody>
      </p:sp>
      <p:sp>
        <p:nvSpPr>
          <p:cNvPr id="3" name="Ondertitel 2">
            <a:extLst>
              <a:ext uri="{FF2B5EF4-FFF2-40B4-BE49-F238E27FC236}">
                <a16:creationId xmlns:a16="http://schemas.microsoft.com/office/drawing/2014/main" id="{BC39BF45-FC10-984E-9EDF-F676A38F38EB}"/>
              </a:ext>
            </a:extLst>
          </p:cNvPr>
          <p:cNvSpPr>
            <a:spLocks noGrp="1"/>
          </p:cNvSpPr>
          <p:nvPr>
            <p:ph type="subTitle" idx="1"/>
          </p:nvPr>
        </p:nvSpPr>
        <p:spPr>
          <a:xfrm>
            <a:off x="1282146" y="5810490"/>
            <a:ext cx="6575895" cy="902825"/>
          </a:xfrm>
        </p:spPr>
        <p:txBody>
          <a:bodyPr>
            <a:normAutofit/>
          </a:bodyPr>
          <a:lstStyle/>
          <a:p>
            <a:r>
              <a:rPr lang="nl-NL" sz="1800" b="1" dirty="0">
                <a:solidFill>
                  <a:srgbClr val="53433E"/>
                </a:solidFill>
              </a:rPr>
              <a:t>Thema 2: Plantengroei</a:t>
            </a:r>
          </a:p>
          <a:p>
            <a:r>
              <a:rPr lang="nl-NL" sz="1800" b="1" dirty="0">
                <a:solidFill>
                  <a:srgbClr val="53433E"/>
                </a:solidFill>
              </a:rPr>
              <a:t>Voorwaarden voor de groei van een plant</a:t>
            </a:r>
          </a:p>
          <a:p>
            <a:endParaRPr lang="nl-NL" sz="1700" dirty="0">
              <a:solidFill>
                <a:srgbClr val="53433E"/>
              </a:solidFill>
            </a:endParaRPr>
          </a:p>
          <a:p>
            <a:endParaRPr lang="nl-NL" sz="1700" dirty="0">
              <a:solidFill>
                <a:srgbClr val="53433E"/>
              </a:solidFill>
            </a:endParaRPr>
          </a:p>
        </p:txBody>
      </p:sp>
      <p:pic>
        <p:nvPicPr>
          <p:cNvPr id="6" name="Afbeelding 5">
            <a:extLst>
              <a:ext uri="{FF2B5EF4-FFF2-40B4-BE49-F238E27FC236}">
                <a16:creationId xmlns:a16="http://schemas.microsoft.com/office/drawing/2014/main" id="{E834DBB7-9A62-A345-9859-B60E002D37E5}"/>
              </a:ext>
            </a:extLst>
          </p:cNvPr>
          <p:cNvPicPr>
            <a:picLocks noChangeAspect="1"/>
          </p:cNvPicPr>
          <p:nvPr/>
        </p:nvPicPr>
        <p:blipFill>
          <a:blip r:embed="rId3"/>
          <a:stretch>
            <a:fillRect/>
          </a:stretch>
        </p:blipFill>
        <p:spPr>
          <a:xfrm>
            <a:off x="1282146" y="450004"/>
            <a:ext cx="6724107" cy="3671495"/>
          </a:xfrm>
          <a:prstGeom prst="rect">
            <a:avLst/>
          </a:prstGeom>
        </p:spPr>
      </p:pic>
    </p:spTree>
    <p:extLst>
      <p:ext uri="{BB962C8B-B14F-4D97-AF65-F5344CB8AC3E}">
        <p14:creationId xmlns:p14="http://schemas.microsoft.com/office/powerpoint/2010/main" val="3120330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4">
            <a:extLst>
              <a:ext uri="{FF2B5EF4-FFF2-40B4-BE49-F238E27FC236}">
                <a16:creationId xmlns:a16="http://schemas.microsoft.com/office/drawing/2014/main" id="{94BB4EF5-F102-6F45-9F8D-C5EA7EB6E480}"/>
              </a:ext>
            </a:extLst>
          </p:cNvPr>
          <p:cNvGraphicFramePr>
            <a:graphicFrameLocks noGrp="1"/>
          </p:cNvGraphicFramePr>
          <p:nvPr>
            <p:ph idx="1"/>
            <p:extLst>
              <p:ext uri="{D42A27DB-BD31-4B8C-83A1-F6EECF244321}">
                <p14:modId xmlns:p14="http://schemas.microsoft.com/office/powerpoint/2010/main" val="1728515261"/>
              </p:ext>
            </p:extLst>
          </p:nvPr>
        </p:nvGraphicFramePr>
        <p:xfrm>
          <a:off x="548262" y="365127"/>
          <a:ext cx="8244045" cy="6080697"/>
        </p:xfrm>
        <a:graphic>
          <a:graphicData uri="http://schemas.openxmlformats.org/drawingml/2006/table">
            <a:tbl>
              <a:tblPr firstRow="1" bandRow="1">
                <a:tableStyleId>{5940675A-B579-460E-94D1-54222C63F5DA}</a:tableStyleId>
              </a:tblPr>
              <a:tblGrid>
                <a:gridCol w="2641010">
                  <a:extLst>
                    <a:ext uri="{9D8B030D-6E8A-4147-A177-3AD203B41FA5}">
                      <a16:colId xmlns:a16="http://schemas.microsoft.com/office/drawing/2014/main" val="1853510780"/>
                    </a:ext>
                  </a:extLst>
                </a:gridCol>
                <a:gridCol w="3090948">
                  <a:extLst>
                    <a:ext uri="{9D8B030D-6E8A-4147-A177-3AD203B41FA5}">
                      <a16:colId xmlns:a16="http://schemas.microsoft.com/office/drawing/2014/main" val="439944616"/>
                    </a:ext>
                  </a:extLst>
                </a:gridCol>
                <a:gridCol w="2512087">
                  <a:extLst>
                    <a:ext uri="{9D8B030D-6E8A-4147-A177-3AD203B41FA5}">
                      <a16:colId xmlns:a16="http://schemas.microsoft.com/office/drawing/2014/main" val="1501785709"/>
                    </a:ext>
                  </a:extLst>
                </a:gridCol>
              </a:tblGrid>
              <a:tr h="478854">
                <a:tc>
                  <a:txBody>
                    <a:bodyPr/>
                    <a:lstStyle/>
                    <a:p>
                      <a:endParaRPr lang="nl-NL" dirty="0"/>
                    </a:p>
                  </a:txBody>
                  <a:tcPr/>
                </a:tc>
                <a:tc>
                  <a:txBody>
                    <a:bodyPr/>
                    <a:lstStyle/>
                    <a:p>
                      <a:pPr>
                        <a:lnSpc>
                          <a:spcPct val="107000"/>
                        </a:lnSpc>
                        <a:spcAft>
                          <a:spcPts val="800"/>
                        </a:spcAft>
                      </a:pPr>
                      <a:r>
                        <a:rPr lang="en-US" sz="1800" b="1" dirty="0" err="1">
                          <a:effectLst/>
                        </a:rPr>
                        <a:t>Dagelijkse</a:t>
                      </a:r>
                      <a:r>
                        <a:rPr lang="en-US" sz="1800" b="1" dirty="0">
                          <a:effectLst/>
                        </a:rPr>
                        <a:t> </a:t>
                      </a:r>
                      <a:r>
                        <a:rPr lang="en-US" sz="1800" b="1" dirty="0" err="1">
                          <a:effectLst/>
                        </a:rPr>
                        <a:t>woorden</a:t>
                      </a:r>
                      <a:r>
                        <a:rPr lang="en-US" sz="1800" b="1" dirty="0">
                          <a:effectLst/>
                        </a:rPr>
                        <a:t> </a:t>
                      </a:r>
                      <a:r>
                        <a:rPr lang="en-US" sz="1800" b="1" dirty="0" err="1">
                          <a:effectLst/>
                        </a:rPr>
                        <a:t>en</a:t>
                      </a:r>
                      <a:r>
                        <a:rPr lang="en-US" sz="1800" b="1" dirty="0">
                          <a:effectLst/>
                        </a:rPr>
                        <a:t> </a:t>
                      </a:r>
                      <a:r>
                        <a:rPr lang="en-US" sz="1800" b="1" dirty="0" err="1">
                          <a:effectLst/>
                        </a:rPr>
                        <a:t>uitdrukkingen</a:t>
                      </a:r>
                      <a:r>
                        <a:rPr lang="en-US" sz="1800" b="1" dirty="0">
                          <a:effectLst/>
                        </a:rPr>
                        <a:t> (DAT)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b="1" dirty="0" err="1">
                          <a:effectLst/>
                        </a:rPr>
                        <a:t>Schooltaal</a:t>
                      </a:r>
                      <a:r>
                        <a:rPr lang="en-US" sz="1800" b="1" dirty="0">
                          <a:effectLst/>
                        </a:rPr>
                        <a:t> </a:t>
                      </a:r>
                      <a:r>
                        <a:rPr lang="en-US" sz="1800" b="1" dirty="0" err="1">
                          <a:effectLst/>
                        </a:rPr>
                        <a:t>en</a:t>
                      </a:r>
                      <a:r>
                        <a:rPr lang="en-US" sz="1800" b="1" dirty="0">
                          <a:effectLst/>
                        </a:rPr>
                        <a:t> </a:t>
                      </a:r>
                      <a:r>
                        <a:rPr lang="en-US" sz="1800" b="1" dirty="0" err="1">
                          <a:effectLst/>
                        </a:rPr>
                        <a:t>vaktaal</a:t>
                      </a:r>
                      <a:r>
                        <a:rPr lang="en-US" sz="1800" b="1" dirty="0">
                          <a:effectLst/>
                        </a:rPr>
                        <a:t> (CAT)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9376904"/>
                  </a:ext>
                </a:extLst>
              </a:tr>
              <a:tr h="2593725">
                <a:tc>
                  <a:txBody>
                    <a:bodyPr/>
                    <a:lstStyle/>
                    <a:p>
                      <a:r>
                        <a:rPr lang="en-US" sz="1800" kern="1200" dirty="0" err="1">
                          <a:solidFill>
                            <a:schemeClr val="tx1"/>
                          </a:solidFill>
                          <a:effectLst/>
                          <a:latin typeface="+mn-lt"/>
                          <a:ea typeface="+mn-ea"/>
                          <a:cs typeface="+mn-cs"/>
                        </a:rPr>
                        <a:t>Natuurwetenschappelijke</a:t>
                      </a:r>
                      <a:r>
                        <a:rPr lang="en-US" sz="1800" kern="1200" dirty="0">
                          <a:solidFill>
                            <a:schemeClr val="tx1"/>
                          </a:solidFill>
                          <a:effectLst/>
                          <a:latin typeface="+mn-lt"/>
                          <a:ea typeface="+mn-ea"/>
                          <a:cs typeface="+mn-cs"/>
                        </a:rPr>
                        <a:t> </a:t>
                      </a:r>
                      <a:endParaRPr lang="nl-NL" sz="1800" kern="1200" dirty="0">
                        <a:solidFill>
                          <a:schemeClr val="tx1"/>
                        </a:solidFill>
                        <a:effectLst/>
                        <a:latin typeface="+mn-lt"/>
                        <a:ea typeface="+mn-ea"/>
                        <a:cs typeface="+mn-cs"/>
                      </a:endParaRPr>
                    </a:p>
                    <a:p>
                      <a:r>
                        <a:rPr lang="en-US" sz="1800" kern="1200" dirty="0" err="1">
                          <a:solidFill>
                            <a:schemeClr val="tx1"/>
                          </a:solidFill>
                          <a:effectLst/>
                          <a:latin typeface="+mn-lt"/>
                          <a:ea typeface="+mn-ea"/>
                          <a:cs typeface="+mn-cs"/>
                        </a:rPr>
                        <a:t>concepten</a:t>
                      </a:r>
                      <a:r>
                        <a:rPr lang="nl-NL" dirty="0">
                          <a:effectLst/>
                        </a:rPr>
                        <a:t> </a:t>
                      </a:r>
                      <a:endParaRPr lang="nl-NL" dirty="0"/>
                    </a:p>
                  </a:txBody>
                  <a:tcPr/>
                </a:tc>
                <a:tc>
                  <a:txBody>
                    <a:bodyPr/>
                    <a:lstStyle/>
                    <a:p>
                      <a:r>
                        <a:rPr lang="nl-NL" sz="1800" kern="1200" dirty="0">
                          <a:solidFill>
                            <a:schemeClr val="tx1"/>
                          </a:solidFill>
                          <a:effectLst/>
                          <a:latin typeface="+mn-lt"/>
                          <a:ea typeface="+mn-ea"/>
                          <a:cs typeface="+mn-cs"/>
                        </a:rPr>
                        <a:t>Suiker maken</a:t>
                      </a:r>
                    </a:p>
                    <a:p>
                      <a:r>
                        <a:rPr lang="nl-NL" sz="1800" kern="1200" dirty="0">
                          <a:solidFill>
                            <a:schemeClr val="tx1"/>
                          </a:solidFill>
                          <a:effectLst/>
                          <a:latin typeface="+mn-lt"/>
                          <a:ea typeface="+mn-ea"/>
                          <a:cs typeface="+mn-cs"/>
                        </a:rPr>
                        <a:t>Lucht, damp</a:t>
                      </a:r>
                    </a:p>
                    <a:p>
                      <a:r>
                        <a:rPr lang="nl-NL" sz="1800" kern="1200" dirty="0">
                          <a:solidFill>
                            <a:schemeClr val="tx1"/>
                          </a:solidFill>
                          <a:effectLst/>
                          <a:latin typeface="+mn-lt"/>
                          <a:ea typeface="+mn-ea"/>
                          <a:cs typeface="+mn-cs"/>
                        </a:rPr>
                        <a:t>Voeding</a:t>
                      </a:r>
                    </a:p>
                    <a:p>
                      <a:r>
                        <a:rPr lang="nl-NL" sz="1800" kern="1200" dirty="0">
                          <a:solidFill>
                            <a:schemeClr val="tx1"/>
                          </a:solidFill>
                          <a:effectLst/>
                          <a:latin typeface="+mn-lt"/>
                          <a:ea typeface="+mn-ea"/>
                          <a:cs typeface="+mn-cs"/>
                        </a:rPr>
                        <a:t>Opslag van voedsel</a:t>
                      </a:r>
                    </a:p>
                    <a:p>
                      <a:r>
                        <a:rPr lang="nl-NL" sz="1800" kern="1200" dirty="0">
                          <a:solidFill>
                            <a:schemeClr val="tx1"/>
                          </a:solidFill>
                          <a:effectLst/>
                          <a:latin typeface="+mn-lt"/>
                          <a:ea typeface="+mn-ea"/>
                          <a:cs typeface="+mn-cs"/>
                        </a:rPr>
                        <a:t>Zon</a:t>
                      </a:r>
                    </a:p>
                    <a:p>
                      <a:r>
                        <a:rPr lang="nl-NL" sz="1800" kern="1200" dirty="0">
                          <a:solidFill>
                            <a:schemeClr val="tx1"/>
                          </a:solidFill>
                          <a:effectLst/>
                          <a:latin typeface="+mn-lt"/>
                          <a:ea typeface="+mn-ea"/>
                          <a:cs typeface="+mn-cs"/>
                        </a:rPr>
                        <a:t>Delen van een plant</a:t>
                      </a:r>
                    </a:p>
                    <a:p>
                      <a:r>
                        <a:rPr lang="nl-NL" sz="1800" kern="1200" dirty="0">
                          <a:solidFill>
                            <a:schemeClr val="tx1"/>
                          </a:solidFill>
                          <a:effectLst/>
                          <a:latin typeface="+mn-lt"/>
                          <a:ea typeface="+mn-ea"/>
                          <a:cs typeface="+mn-cs"/>
                        </a:rPr>
                        <a:t> </a:t>
                      </a:r>
                    </a:p>
                    <a:p>
                      <a:r>
                        <a:rPr lang="nl-NL" sz="1800" kern="1200" dirty="0">
                          <a:solidFill>
                            <a:schemeClr val="tx1"/>
                          </a:solidFill>
                          <a:effectLst/>
                          <a:latin typeface="+mn-lt"/>
                          <a:ea typeface="+mn-ea"/>
                          <a:cs typeface="+mn-cs"/>
                        </a:rPr>
                        <a:t>Zaad</a:t>
                      </a:r>
                    </a:p>
                    <a:p>
                      <a:r>
                        <a:rPr lang="nl-NL" sz="1800" kern="1200" dirty="0">
                          <a:solidFill>
                            <a:schemeClr val="tx1"/>
                          </a:solidFill>
                          <a:effectLst/>
                          <a:latin typeface="+mn-lt"/>
                          <a:ea typeface="+mn-ea"/>
                          <a:cs typeface="+mn-cs"/>
                        </a:rPr>
                        <a:t>Klein plantje</a:t>
                      </a:r>
                    </a:p>
                    <a:p>
                      <a:r>
                        <a:rPr lang="nl-NL" sz="1800" kern="1200" dirty="0">
                          <a:solidFill>
                            <a:schemeClr val="tx1"/>
                          </a:solidFill>
                          <a:effectLst/>
                          <a:latin typeface="+mn-lt"/>
                          <a:ea typeface="+mn-ea"/>
                          <a:cs typeface="+mn-cs"/>
                        </a:rPr>
                        <a:t>Aarde, grond</a:t>
                      </a:r>
                      <a:r>
                        <a:rPr lang="nl-NL" dirty="0">
                          <a:effectLst/>
                        </a:rPr>
                        <a:t> </a:t>
                      </a:r>
                      <a:endParaRPr lang="nl-NL" dirty="0"/>
                    </a:p>
                  </a:txBody>
                  <a:tcPr/>
                </a:tc>
                <a:tc>
                  <a:txBody>
                    <a:bodyPr/>
                    <a:lstStyle/>
                    <a:p>
                      <a:r>
                        <a:rPr lang="nl-NL" sz="1800" kern="1200" dirty="0">
                          <a:solidFill>
                            <a:schemeClr val="tx1"/>
                          </a:solidFill>
                          <a:effectLst/>
                          <a:latin typeface="+mn-lt"/>
                          <a:ea typeface="+mn-ea"/>
                          <a:cs typeface="+mn-cs"/>
                        </a:rPr>
                        <a:t>Fotosynthese </a:t>
                      </a:r>
                    </a:p>
                    <a:p>
                      <a:r>
                        <a:rPr lang="nl-NL" sz="1800" kern="1200" dirty="0">
                          <a:solidFill>
                            <a:schemeClr val="tx1"/>
                          </a:solidFill>
                          <a:effectLst/>
                          <a:latin typeface="+mn-lt"/>
                          <a:ea typeface="+mn-ea"/>
                          <a:cs typeface="+mn-cs"/>
                        </a:rPr>
                        <a:t>Zuurstof, Gas, </a:t>
                      </a:r>
                    </a:p>
                    <a:p>
                      <a:r>
                        <a:rPr lang="nl-NL" sz="1800" kern="1200" dirty="0">
                          <a:solidFill>
                            <a:schemeClr val="tx1"/>
                          </a:solidFill>
                          <a:effectLst/>
                          <a:latin typeface="+mn-lt"/>
                          <a:ea typeface="+mn-ea"/>
                          <a:cs typeface="+mn-cs"/>
                        </a:rPr>
                        <a:t>Suiker</a:t>
                      </a:r>
                    </a:p>
                    <a:p>
                      <a:r>
                        <a:rPr lang="nl-NL" sz="1800" kern="1200" dirty="0">
                          <a:solidFill>
                            <a:schemeClr val="tx1"/>
                          </a:solidFill>
                          <a:effectLst/>
                          <a:latin typeface="+mn-lt"/>
                          <a:ea typeface="+mn-ea"/>
                          <a:cs typeface="+mn-cs"/>
                        </a:rPr>
                        <a:t>Energie</a:t>
                      </a:r>
                    </a:p>
                    <a:p>
                      <a:r>
                        <a:rPr lang="nl-NL" sz="1800" kern="1200" dirty="0">
                          <a:solidFill>
                            <a:schemeClr val="tx1"/>
                          </a:solidFill>
                          <a:effectLst/>
                          <a:latin typeface="+mn-lt"/>
                          <a:ea typeface="+mn-ea"/>
                          <a:cs typeface="+mn-cs"/>
                        </a:rPr>
                        <a:t>Licht/straling</a:t>
                      </a:r>
                    </a:p>
                    <a:p>
                      <a:r>
                        <a:rPr lang="nl-NL" sz="1800" kern="1200" dirty="0">
                          <a:solidFill>
                            <a:schemeClr val="tx1"/>
                          </a:solidFill>
                          <a:effectLst/>
                          <a:latin typeface="+mn-lt"/>
                          <a:ea typeface="+mn-ea"/>
                          <a:cs typeface="+mn-cs"/>
                        </a:rPr>
                        <a:t>Wortel, stengel, bladeren en bloem </a:t>
                      </a:r>
                    </a:p>
                    <a:p>
                      <a:endParaRPr lang="nl-NL" sz="1800" kern="1200" dirty="0">
                        <a:solidFill>
                          <a:schemeClr val="tx1"/>
                        </a:solidFill>
                        <a:effectLst/>
                        <a:latin typeface="+mn-lt"/>
                        <a:ea typeface="+mn-ea"/>
                        <a:cs typeface="+mn-cs"/>
                      </a:endParaRPr>
                    </a:p>
                    <a:p>
                      <a:r>
                        <a:rPr lang="nl-NL" sz="1800" kern="1200" dirty="0">
                          <a:solidFill>
                            <a:schemeClr val="tx1"/>
                          </a:solidFill>
                          <a:effectLst/>
                          <a:latin typeface="+mn-lt"/>
                          <a:ea typeface="+mn-ea"/>
                          <a:cs typeface="+mn-cs"/>
                        </a:rPr>
                        <a:t>Spruit</a:t>
                      </a:r>
                    </a:p>
                    <a:p>
                      <a:r>
                        <a:rPr lang="nl-NL" sz="1800" kern="1200" dirty="0">
                          <a:solidFill>
                            <a:schemeClr val="tx1"/>
                          </a:solidFill>
                          <a:effectLst/>
                          <a:latin typeface="+mn-lt"/>
                          <a:ea typeface="+mn-ea"/>
                          <a:cs typeface="+mn-cs"/>
                        </a:rPr>
                        <a:t>Bodem</a:t>
                      </a:r>
                    </a:p>
                    <a:p>
                      <a:r>
                        <a:rPr lang="nl-NL" sz="1800" kern="1200" dirty="0">
                          <a:solidFill>
                            <a:schemeClr val="tx1"/>
                          </a:solidFill>
                          <a:effectLst/>
                          <a:latin typeface="+mn-lt"/>
                          <a:ea typeface="+mn-ea"/>
                          <a:cs typeface="+mn-cs"/>
                        </a:rPr>
                        <a:t>Zaadhuid</a:t>
                      </a:r>
                      <a:r>
                        <a:rPr lang="nl-NL" dirty="0">
                          <a:effectLst/>
                        </a:rPr>
                        <a:t> </a:t>
                      </a:r>
                      <a:endParaRPr lang="nl-NL" dirty="0"/>
                    </a:p>
                  </a:txBody>
                  <a:tcPr/>
                </a:tc>
                <a:extLst>
                  <a:ext uri="{0D108BD9-81ED-4DB2-BD59-A6C34878D82A}">
                    <a16:rowId xmlns:a16="http://schemas.microsoft.com/office/drawing/2014/main" val="2125781817"/>
                  </a:ext>
                </a:extLst>
              </a:tr>
              <a:tr h="2340096">
                <a:tc>
                  <a:txBody>
                    <a:bodyPr/>
                    <a:lstStyle/>
                    <a:p>
                      <a:pPr>
                        <a:lnSpc>
                          <a:spcPct val="107000"/>
                        </a:lnSpc>
                        <a:spcAft>
                          <a:spcPts val="80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Proceswoorden</a:t>
                      </a:r>
                      <a:endParaRPr lang="nl-NL"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0000"/>
                        </a:lnSpc>
                      </a:pPr>
                      <a:r>
                        <a:rPr lang="nl-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Maakt … gebeurt, verandert in, wordt</a:t>
                      </a:r>
                    </a:p>
                    <a:p>
                      <a:pPr>
                        <a:lnSpc>
                          <a:spcPct val="100000"/>
                        </a:lnSpc>
                      </a:pPr>
                      <a:r>
                        <a:rPr lang="nl-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Opgroeien</a:t>
                      </a:r>
                    </a:p>
                    <a:p>
                      <a:pPr>
                        <a:lnSpc>
                          <a:spcPct val="100000"/>
                        </a:lnSpc>
                      </a:pPr>
                      <a:r>
                        <a:rPr lang="nl-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Brengen</a:t>
                      </a:r>
                    </a:p>
                    <a:p>
                      <a:pPr>
                        <a:lnSpc>
                          <a:spcPct val="100000"/>
                        </a:lnSpc>
                      </a:pPr>
                      <a:r>
                        <a:rPr lang="nl-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En dan weer terug</a:t>
                      </a:r>
                    </a:p>
                    <a:p>
                      <a:pPr>
                        <a:lnSpc>
                          <a:spcPct val="100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Regen</a:t>
                      </a:r>
                    </a:p>
                    <a:p>
                      <a:pPr>
                        <a:lnSpc>
                          <a:spcPct val="100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Het droogt op</a:t>
                      </a:r>
                    </a:p>
                    <a:p>
                      <a:pPr>
                        <a:lnSpc>
                          <a:spcPct val="100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Het wordt weer water</a:t>
                      </a:r>
                    </a:p>
                  </a:txBody>
                  <a:tcPr marL="68580" marR="68580" marT="0" marB="0"/>
                </a:tc>
                <a:tc>
                  <a:txBody>
                    <a:bodyPr/>
                    <a:lstStyle/>
                    <a:p>
                      <a:pPr>
                        <a:lnSpc>
                          <a:spcPct val="100000"/>
                        </a:lnSpc>
                      </a:pPr>
                      <a:r>
                        <a:rPr lang="nl-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Transformeert</a:t>
                      </a:r>
                    </a:p>
                    <a:p>
                      <a:pPr>
                        <a:lnSpc>
                          <a:spcPct val="100000"/>
                        </a:lnSpc>
                      </a:pPr>
                      <a:r>
                        <a:rPr lang="nl-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a:lnSpc>
                          <a:spcPct val="100000"/>
                        </a:lnSpc>
                      </a:pPr>
                      <a:r>
                        <a:rPr lang="nl-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Ontkiemen</a:t>
                      </a:r>
                    </a:p>
                    <a:p>
                      <a:pPr>
                        <a:lnSpc>
                          <a:spcPct val="100000"/>
                        </a:lnSpc>
                      </a:pPr>
                      <a:r>
                        <a:rPr lang="nl-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Transporteren</a:t>
                      </a:r>
                    </a:p>
                    <a:p>
                      <a:pPr>
                        <a:lnSpc>
                          <a:spcPct val="100000"/>
                        </a:lnSpc>
                      </a:pPr>
                      <a:r>
                        <a:rPr lang="nl-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Cyclisch</a:t>
                      </a:r>
                    </a:p>
                    <a:p>
                      <a:pPr>
                        <a:lnSpc>
                          <a:spcPct val="100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Neerslag</a:t>
                      </a:r>
                    </a:p>
                    <a:p>
                      <a:pPr>
                        <a:lnSpc>
                          <a:spcPct val="100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Verdampen</a:t>
                      </a:r>
                      <a:br>
                        <a:rPr lang="nl-NL" sz="1800" dirty="0">
                          <a:effectLst/>
                          <a:latin typeface="Calibri" panose="020F0502020204030204" pitchFamily="34" charset="0"/>
                          <a:ea typeface="Calibri" panose="020F0502020204030204" pitchFamily="34" charset="0"/>
                          <a:cs typeface="Arial" panose="020B0604020202020204" pitchFamily="34" charset="0"/>
                        </a:rPr>
                      </a:br>
                      <a:r>
                        <a:rPr lang="en-US" sz="1800" dirty="0" err="1">
                          <a:effectLst/>
                          <a:latin typeface="Calibri" panose="020F0502020204030204" pitchFamily="34" charset="0"/>
                          <a:ea typeface="Calibri" panose="020F0502020204030204" pitchFamily="34" charset="0"/>
                          <a:cs typeface="Arial" panose="020B0604020202020204" pitchFamily="34" charset="0"/>
                        </a:rPr>
                        <a:t>Condensvorming</a:t>
                      </a:r>
                      <a:endParaRPr lang="nl-NL"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83139334"/>
                  </a:ext>
                </a:extLst>
              </a:tr>
            </a:tbl>
          </a:graphicData>
        </a:graphic>
      </p:graphicFrame>
    </p:spTree>
    <p:extLst>
      <p:ext uri="{BB962C8B-B14F-4D97-AF65-F5344CB8AC3E}">
        <p14:creationId xmlns:p14="http://schemas.microsoft.com/office/powerpoint/2010/main" val="2354723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4">
            <a:extLst>
              <a:ext uri="{FF2B5EF4-FFF2-40B4-BE49-F238E27FC236}">
                <a16:creationId xmlns:a16="http://schemas.microsoft.com/office/drawing/2014/main" id="{D8446343-E917-D846-8928-DB049C0B0CDA}"/>
              </a:ext>
            </a:extLst>
          </p:cNvPr>
          <p:cNvGraphicFramePr>
            <a:graphicFrameLocks noGrp="1"/>
          </p:cNvGraphicFramePr>
          <p:nvPr>
            <p:ph idx="1"/>
            <p:extLst>
              <p:ext uri="{D42A27DB-BD31-4B8C-83A1-F6EECF244321}">
                <p14:modId xmlns:p14="http://schemas.microsoft.com/office/powerpoint/2010/main" val="2690936043"/>
              </p:ext>
            </p:extLst>
          </p:nvPr>
        </p:nvGraphicFramePr>
        <p:xfrm>
          <a:off x="381838" y="1825625"/>
          <a:ext cx="8420520" cy="3697416"/>
        </p:xfrm>
        <a:graphic>
          <a:graphicData uri="http://schemas.openxmlformats.org/drawingml/2006/table">
            <a:tbl>
              <a:tblPr firstRow="1" bandRow="1">
                <a:tableStyleId>{5940675A-B579-460E-94D1-54222C63F5DA}</a:tableStyleId>
              </a:tblPr>
              <a:tblGrid>
                <a:gridCol w="2613176">
                  <a:extLst>
                    <a:ext uri="{9D8B030D-6E8A-4147-A177-3AD203B41FA5}">
                      <a16:colId xmlns:a16="http://schemas.microsoft.com/office/drawing/2014/main" val="780847487"/>
                    </a:ext>
                  </a:extLst>
                </a:gridCol>
                <a:gridCol w="3000504">
                  <a:extLst>
                    <a:ext uri="{9D8B030D-6E8A-4147-A177-3AD203B41FA5}">
                      <a16:colId xmlns:a16="http://schemas.microsoft.com/office/drawing/2014/main" val="3505526978"/>
                    </a:ext>
                  </a:extLst>
                </a:gridCol>
                <a:gridCol w="2806840">
                  <a:extLst>
                    <a:ext uri="{9D8B030D-6E8A-4147-A177-3AD203B41FA5}">
                      <a16:colId xmlns:a16="http://schemas.microsoft.com/office/drawing/2014/main" val="2533593239"/>
                    </a:ext>
                  </a:extLst>
                </a:gridCol>
              </a:tblGrid>
              <a:tr h="370840">
                <a:tc>
                  <a:txBody>
                    <a:bodyPr/>
                    <a:lstStyle/>
                    <a:p>
                      <a:r>
                        <a:rPr lang="nl-NL" dirty="0"/>
                        <a:t>[vervolg]</a:t>
                      </a:r>
                    </a:p>
                  </a:txBody>
                  <a:tcPr/>
                </a:tc>
                <a:tc>
                  <a:txBody>
                    <a:bodyPr/>
                    <a:lstStyle/>
                    <a:p>
                      <a:pPr>
                        <a:lnSpc>
                          <a:spcPct val="107000"/>
                        </a:lnSpc>
                        <a:spcAft>
                          <a:spcPts val="800"/>
                        </a:spcAft>
                      </a:pPr>
                      <a:r>
                        <a:rPr lang="en-US" sz="1800" b="1" dirty="0" err="1">
                          <a:effectLst/>
                        </a:rPr>
                        <a:t>Dagelijkse</a:t>
                      </a:r>
                      <a:r>
                        <a:rPr lang="en-US" sz="1800" b="1" dirty="0">
                          <a:effectLst/>
                        </a:rPr>
                        <a:t> </a:t>
                      </a:r>
                      <a:r>
                        <a:rPr lang="en-US" sz="1800" b="1" dirty="0" err="1">
                          <a:effectLst/>
                        </a:rPr>
                        <a:t>woorden</a:t>
                      </a:r>
                      <a:r>
                        <a:rPr lang="en-US" sz="1800" b="1" dirty="0">
                          <a:effectLst/>
                        </a:rPr>
                        <a:t> </a:t>
                      </a:r>
                      <a:r>
                        <a:rPr lang="en-US" sz="1800" b="1" dirty="0" err="1">
                          <a:effectLst/>
                        </a:rPr>
                        <a:t>en</a:t>
                      </a:r>
                      <a:r>
                        <a:rPr lang="en-US" sz="1800" b="1" dirty="0">
                          <a:effectLst/>
                        </a:rPr>
                        <a:t> </a:t>
                      </a:r>
                      <a:r>
                        <a:rPr lang="en-US" sz="1800" b="1" dirty="0" err="1">
                          <a:effectLst/>
                        </a:rPr>
                        <a:t>uitdrukkingen</a:t>
                      </a:r>
                      <a:r>
                        <a:rPr lang="en-US" sz="1800" b="1" dirty="0">
                          <a:effectLst/>
                        </a:rPr>
                        <a:t> (DAT)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b="1" dirty="0" err="1">
                          <a:effectLst/>
                        </a:rPr>
                        <a:t>Schooltaal</a:t>
                      </a:r>
                      <a:r>
                        <a:rPr lang="en-US" sz="1800" b="1" dirty="0">
                          <a:effectLst/>
                        </a:rPr>
                        <a:t> </a:t>
                      </a:r>
                      <a:r>
                        <a:rPr lang="en-US" sz="1800" b="1" dirty="0" err="1">
                          <a:effectLst/>
                        </a:rPr>
                        <a:t>en</a:t>
                      </a:r>
                      <a:r>
                        <a:rPr lang="en-US" sz="1800" b="1" dirty="0">
                          <a:effectLst/>
                        </a:rPr>
                        <a:t> </a:t>
                      </a:r>
                      <a:r>
                        <a:rPr lang="en-US" sz="1800" b="1" dirty="0" err="1">
                          <a:effectLst/>
                        </a:rPr>
                        <a:t>vaktaal</a:t>
                      </a:r>
                      <a:r>
                        <a:rPr lang="en-US" sz="1800" b="1" dirty="0">
                          <a:effectLst/>
                        </a:rPr>
                        <a:t> (CAT)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3662784"/>
                  </a:ext>
                </a:extLst>
              </a:tr>
              <a:tr h="370840">
                <a:tc>
                  <a: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Natuurwetenschappelijke proces concepten</a:t>
                      </a:r>
                      <a:endParaRPr lang="nl-NL"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Calibri" panose="020F0502020204030204" pitchFamily="34" charset="0"/>
                        </a:rPr>
                        <a:t>Wat we denken dat gaat gebeuren en waarom het gaat gebeuren </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Calibri" panose="020F0502020204030204" pitchFamily="34" charset="0"/>
                        </a:rPr>
                        <a:t>Zien, horen, ruiken en horen</a:t>
                      </a:r>
                      <a:endParaRPr lang="nl-NL"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Voorspelling / Verwachting</a:t>
                      </a:r>
                      <a:br>
                        <a:rPr lang="nl-NL" sz="1800" dirty="0">
                          <a:effectLst/>
                          <a:latin typeface="Calibri" panose="020F0502020204030204" pitchFamily="34" charset="0"/>
                          <a:ea typeface="Calibri" panose="020F0502020204030204" pitchFamily="34" charset="0"/>
                          <a:cs typeface="Arial" panose="020B0604020202020204" pitchFamily="34" charset="0"/>
                        </a:rPr>
                      </a:br>
                      <a:r>
                        <a:rPr lang="nl-NL" sz="1800" dirty="0">
                          <a:effectLst/>
                          <a:latin typeface="Calibri" panose="020F0502020204030204" pitchFamily="34" charset="0"/>
                          <a:ea typeface="Calibri" panose="020F0502020204030204" pitchFamily="34" charset="0"/>
                          <a:cs typeface="Arial" panose="020B0604020202020204" pitchFamily="34" charset="0"/>
                        </a:rPr>
                        <a:t>Ik voorspel dat …. Zal gebeuren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Observeren</a:t>
                      </a:r>
                    </a:p>
                  </a:txBody>
                  <a:tcPr marL="68580" marR="68580" marT="0" marB="0"/>
                </a:tc>
                <a:extLst>
                  <a:ext uri="{0D108BD9-81ED-4DB2-BD59-A6C34878D82A}">
                    <a16:rowId xmlns:a16="http://schemas.microsoft.com/office/drawing/2014/main" val="1287394399"/>
                  </a:ext>
                </a:extLst>
              </a:tr>
              <a:tr h="370840">
                <a:tc>
                  <a: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Algemeen</a:t>
                      </a:r>
                      <a:endParaRPr lang="nl-NL"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Calibri" panose="020F0502020204030204" pitchFamily="34" charset="0"/>
                        </a:rPr>
                        <a:t>Beschrijving van een voorwerp </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Calibri" panose="020F0502020204030204" pitchFamily="34" charset="0"/>
                        </a:rPr>
                        <a:t>Hoe iets werkt</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Calibri" panose="020F0502020204030204" pitchFamily="34" charset="0"/>
                        </a:rPr>
                        <a:t>Dingen die samenwerken</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Gebeurtenissen</a:t>
                      </a:r>
                      <a:r>
                        <a:rPr lang="en-US" sz="1800" dirty="0">
                          <a:effectLst/>
                          <a:latin typeface="Calibri" panose="020F0502020204030204" pitchFamily="34" charset="0"/>
                          <a:ea typeface="Calibri" panose="020F0502020204030204" pitchFamily="34" charset="0"/>
                          <a:cs typeface="Calibri" panose="020F0502020204030204" pitchFamily="34" charset="0"/>
                        </a:rPr>
                        <a:t> die </a:t>
                      </a:r>
                      <a:r>
                        <a:rPr lang="en-US" sz="1800" dirty="0" err="1">
                          <a:effectLst/>
                          <a:latin typeface="Calibri" panose="020F0502020204030204" pitchFamily="34" charset="0"/>
                          <a:ea typeface="Calibri" panose="020F0502020204030204" pitchFamily="34" charset="0"/>
                          <a:cs typeface="Calibri" panose="020F0502020204030204" pitchFamily="34" charset="0"/>
                        </a:rPr>
                        <a:t>zich</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herhalen</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nl-NL"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Kenmerken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Hoe het functioneert</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Systeem</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Cyclisch</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Calibri" panose="020F0502020204030204" pitchFamily="34" charset="0"/>
                        </a:rPr>
                        <a:t> </a:t>
                      </a:r>
                      <a:endParaRPr lang="nl-NL"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05603323"/>
                  </a:ext>
                </a:extLst>
              </a:tr>
            </a:tbl>
          </a:graphicData>
        </a:graphic>
      </p:graphicFrame>
    </p:spTree>
    <p:extLst>
      <p:ext uri="{BB962C8B-B14F-4D97-AF65-F5344CB8AC3E}">
        <p14:creationId xmlns:p14="http://schemas.microsoft.com/office/powerpoint/2010/main" val="3585992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74E19-8C4E-43FA-88B9-3B0B119059C6}"/>
              </a:ext>
            </a:extLst>
          </p:cNvPr>
          <p:cNvPicPr>
            <a:picLocks noChangeAspect="1"/>
          </p:cNvPicPr>
          <p:nvPr/>
        </p:nvPicPr>
        <p:blipFill>
          <a:blip r:embed="rId3"/>
          <a:stretch>
            <a:fillRect/>
          </a:stretch>
        </p:blipFill>
        <p:spPr>
          <a:xfrm>
            <a:off x="2015597" y="2497562"/>
            <a:ext cx="5388153" cy="2813721"/>
          </a:xfrm>
          <a:prstGeom prst="rect">
            <a:avLst/>
          </a:prstGeom>
        </p:spPr>
      </p:pic>
      <p:sp>
        <p:nvSpPr>
          <p:cNvPr id="5" name="Speech Bubble: Rectangle with Corners Rounded 4">
            <a:extLst>
              <a:ext uri="{FF2B5EF4-FFF2-40B4-BE49-F238E27FC236}">
                <a16:creationId xmlns:a16="http://schemas.microsoft.com/office/drawing/2014/main" id="{18940AD6-FB50-4F9F-AA0B-407C050774C6}"/>
              </a:ext>
            </a:extLst>
          </p:cNvPr>
          <p:cNvSpPr/>
          <p:nvPr/>
        </p:nvSpPr>
        <p:spPr>
          <a:xfrm>
            <a:off x="369528" y="3851910"/>
            <a:ext cx="2244133" cy="1257215"/>
          </a:xfrm>
          <a:prstGeom prst="wedgeRoundRectCallout">
            <a:avLst>
              <a:gd name="adj1" fmla="val 57701"/>
              <a:gd name="adj2" fmla="val 37365"/>
              <a:gd name="adj3" fmla="val 16667"/>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1350" dirty="0"/>
              <a:t>Een plant moet licht krijgen en je moet ‘m water geven</a:t>
            </a:r>
          </a:p>
        </p:txBody>
      </p:sp>
      <p:sp>
        <p:nvSpPr>
          <p:cNvPr id="8" name="Speech Bubble: Rectangle with Corners Rounded 7">
            <a:extLst>
              <a:ext uri="{FF2B5EF4-FFF2-40B4-BE49-F238E27FC236}">
                <a16:creationId xmlns:a16="http://schemas.microsoft.com/office/drawing/2014/main" id="{301F3186-1067-410B-AA09-1E14B151602D}"/>
              </a:ext>
            </a:extLst>
          </p:cNvPr>
          <p:cNvSpPr/>
          <p:nvPr/>
        </p:nvSpPr>
        <p:spPr>
          <a:xfrm>
            <a:off x="6468267" y="1131094"/>
            <a:ext cx="2244133" cy="1257215"/>
          </a:xfrm>
          <a:prstGeom prst="wedgeRoundRectCallout">
            <a:avLst>
              <a:gd name="adj1" fmla="val -74561"/>
              <a:gd name="adj2" fmla="val 76434"/>
              <a:gd name="adj3" fmla="val 16667"/>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1350" dirty="0"/>
              <a:t>Het experiment toonde aan dat planten licht  en water nodig hebben. Die zijn  nodig voor de fotosynthese.  </a:t>
            </a:r>
          </a:p>
        </p:txBody>
      </p:sp>
      <p:sp>
        <p:nvSpPr>
          <p:cNvPr id="10" name="TextBox 9">
            <a:extLst>
              <a:ext uri="{FF2B5EF4-FFF2-40B4-BE49-F238E27FC236}">
                <a16:creationId xmlns:a16="http://schemas.microsoft.com/office/drawing/2014/main" id="{1B29EA15-DC2C-4382-904B-84E89E8C2195}"/>
              </a:ext>
            </a:extLst>
          </p:cNvPr>
          <p:cNvSpPr txBox="1"/>
          <p:nvPr/>
        </p:nvSpPr>
        <p:spPr>
          <a:xfrm>
            <a:off x="628650" y="5380448"/>
            <a:ext cx="2630827" cy="507831"/>
          </a:xfrm>
          <a:prstGeom prst="rect">
            <a:avLst/>
          </a:prstGeom>
          <a:noFill/>
        </p:spPr>
        <p:txBody>
          <a:bodyPr wrap="square" rtlCol="0">
            <a:spAutoFit/>
          </a:bodyPr>
          <a:lstStyle/>
          <a:p>
            <a:r>
              <a:rPr lang="nl-NL" sz="1350" dirty="0"/>
              <a:t>In DAT: dagelijkse  formulering, mondeling taalgebruik</a:t>
            </a:r>
          </a:p>
        </p:txBody>
      </p:sp>
      <p:sp>
        <p:nvSpPr>
          <p:cNvPr id="11" name="TextBox 10">
            <a:extLst>
              <a:ext uri="{FF2B5EF4-FFF2-40B4-BE49-F238E27FC236}">
                <a16:creationId xmlns:a16="http://schemas.microsoft.com/office/drawing/2014/main" id="{9D57B5B2-CFA7-4326-89CD-F9F5E6AC2049}"/>
              </a:ext>
            </a:extLst>
          </p:cNvPr>
          <p:cNvSpPr txBox="1"/>
          <p:nvPr/>
        </p:nvSpPr>
        <p:spPr>
          <a:xfrm>
            <a:off x="7200900" y="2762251"/>
            <a:ext cx="1943100" cy="507831"/>
          </a:xfrm>
          <a:prstGeom prst="rect">
            <a:avLst/>
          </a:prstGeom>
          <a:noFill/>
        </p:spPr>
        <p:txBody>
          <a:bodyPr wrap="square" rtlCol="0">
            <a:spAutoFit/>
          </a:bodyPr>
          <a:lstStyle/>
          <a:p>
            <a:r>
              <a:rPr lang="nl-NL" sz="1350"/>
              <a:t>In CAT</a:t>
            </a:r>
            <a:r>
              <a:rPr lang="nl-NL" sz="1350" dirty="0"/>
              <a:t>: formeler, abstracter</a:t>
            </a:r>
            <a:r>
              <a:rPr lang="nl-NL" sz="1350"/>
              <a:t>, in vaktaal </a:t>
            </a:r>
            <a:endParaRPr lang="nl-NL" sz="1350" dirty="0"/>
          </a:p>
        </p:txBody>
      </p:sp>
      <p:sp>
        <p:nvSpPr>
          <p:cNvPr id="12" name="Title 11">
            <a:extLst>
              <a:ext uri="{FF2B5EF4-FFF2-40B4-BE49-F238E27FC236}">
                <a16:creationId xmlns:a16="http://schemas.microsoft.com/office/drawing/2014/main" id="{2BB84025-DA6A-4FD9-A01F-6B0C3F21A6FF}"/>
              </a:ext>
            </a:extLst>
          </p:cNvPr>
          <p:cNvSpPr>
            <a:spLocks noGrp="1"/>
          </p:cNvSpPr>
          <p:nvPr>
            <p:ph type="title"/>
          </p:nvPr>
        </p:nvSpPr>
        <p:spPr>
          <a:xfrm>
            <a:off x="628650" y="162070"/>
            <a:ext cx="7886700" cy="859771"/>
          </a:xfrm>
        </p:spPr>
        <p:txBody>
          <a:bodyPr>
            <a:normAutofit/>
          </a:bodyPr>
          <a:lstStyle/>
          <a:p>
            <a:pPr algn="ctr"/>
            <a:r>
              <a:rPr lang="nl-NL" dirty="0"/>
              <a:t>Je leren bewegen op de taaltrap</a:t>
            </a:r>
          </a:p>
        </p:txBody>
      </p:sp>
      <p:sp>
        <p:nvSpPr>
          <p:cNvPr id="13" name="Speech Bubble: Rectangle with Corners Rounded 12">
            <a:extLst>
              <a:ext uri="{FF2B5EF4-FFF2-40B4-BE49-F238E27FC236}">
                <a16:creationId xmlns:a16="http://schemas.microsoft.com/office/drawing/2014/main" id="{4C24C978-454B-4C68-805C-04F9AC205E67}"/>
              </a:ext>
            </a:extLst>
          </p:cNvPr>
          <p:cNvSpPr/>
          <p:nvPr/>
        </p:nvSpPr>
        <p:spPr>
          <a:xfrm>
            <a:off x="2385060" y="2388310"/>
            <a:ext cx="2118360" cy="1257215"/>
          </a:xfrm>
          <a:prstGeom prst="wedgeRoundRectCallout">
            <a:avLst>
              <a:gd name="adj1" fmla="val 45354"/>
              <a:gd name="adj2" fmla="val 600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solidFill>
                  <a:schemeClr val="tx1"/>
                </a:solidFill>
              </a:rPr>
              <a:t>We gaan onderzoeken wat een plant nodig heeft. We denken dat  een plant zonder licht en water dood zal gaan, dat is dus onze </a:t>
            </a:r>
            <a:r>
              <a:rPr lang="nl-NL" sz="1350" b="1" dirty="0">
                <a:solidFill>
                  <a:schemeClr val="tx1"/>
                </a:solidFill>
              </a:rPr>
              <a:t>hypothese</a:t>
            </a:r>
          </a:p>
        </p:txBody>
      </p:sp>
    </p:spTree>
    <p:extLst>
      <p:ext uri="{BB962C8B-B14F-4D97-AF65-F5344CB8AC3E}">
        <p14:creationId xmlns:p14="http://schemas.microsoft.com/office/powerpoint/2010/main" val="3215575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0B01F6-8B95-594F-BE23-FE70581190F1}"/>
              </a:ext>
            </a:extLst>
          </p:cNvPr>
          <p:cNvSpPr>
            <a:spLocks noGrp="1"/>
          </p:cNvSpPr>
          <p:nvPr>
            <p:ph type="title"/>
          </p:nvPr>
        </p:nvSpPr>
        <p:spPr>
          <a:xfrm>
            <a:off x="628650" y="0"/>
            <a:ext cx="7886700" cy="1325563"/>
          </a:xfrm>
        </p:spPr>
        <p:txBody>
          <a:bodyPr/>
          <a:lstStyle/>
          <a:p>
            <a:pPr algn="ctr"/>
            <a:r>
              <a:rPr lang="nl-NL" dirty="0"/>
              <a:t>2. Voorbeeldactiviteiten </a:t>
            </a:r>
          </a:p>
        </p:txBody>
      </p:sp>
      <p:graphicFrame>
        <p:nvGraphicFramePr>
          <p:cNvPr id="4" name="Tabel 4">
            <a:extLst>
              <a:ext uri="{FF2B5EF4-FFF2-40B4-BE49-F238E27FC236}">
                <a16:creationId xmlns:a16="http://schemas.microsoft.com/office/drawing/2014/main" id="{FDCD2B5F-6070-354E-BDAA-2101AC834D9B}"/>
              </a:ext>
            </a:extLst>
          </p:cNvPr>
          <p:cNvGraphicFramePr>
            <a:graphicFrameLocks noGrp="1"/>
          </p:cNvGraphicFramePr>
          <p:nvPr>
            <p:ph idx="1"/>
            <p:extLst>
              <p:ext uri="{D42A27DB-BD31-4B8C-83A1-F6EECF244321}">
                <p14:modId xmlns:p14="http://schemas.microsoft.com/office/powerpoint/2010/main" val="4162056294"/>
              </p:ext>
            </p:extLst>
          </p:nvPr>
        </p:nvGraphicFramePr>
        <p:xfrm>
          <a:off x="628650" y="1825625"/>
          <a:ext cx="3943350" cy="4399280"/>
        </p:xfrm>
        <a:graphic>
          <a:graphicData uri="http://schemas.openxmlformats.org/drawingml/2006/table">
            <a:tbl>
              <a:tblPr firstRow="1" bandRow="1">
                <a:tableStyleId>{5940675A-B579-460E-94D1-54222C63F5DA}</a:tableStyleId>
              </a:tblPr>
              <a:tblGrid>
                <a:gridCol w="3943350">
                  <a:extLst>
                    <a:ext uri="{9D8B030D-6E8A-4147-A177-3AD203B41FA5}">
                      <a16:colId xmlns:a16="http://schemas.microsoft.com/office/drawing/2014/main" val="3001050361"/>
                    </a:ext>
                  </a:extLst>
                </a:gridCol>
              </a:tblGrid>
              <a:tr h="370840">
                <a:tc>
                  <a:txBody>
                    <a:bodyPr/>
                    <a:lstStyle/>
                    <a:p>
                      <a:r>
                        <a:rPr lang="nl-NL" dirty="0"/>
                        <a:t>Activiteit </a:t>
                      </a:r>
                    </a:p>
                  </a:txBody>
                  <a:tcPr/>
                </a:tc>
                <a:extLst>
                  <a:ext uri="{0D108BD9-81ED-4DB2-BD59-A6C34878D82A}">
                    <a16:rowId xmlns:a16="http://schemas.microsoft.com/office/drawing/2014/main" val="4216008441"/>
                  </a:ext>
                </a:extLst>
              </a:tr>
              <a:tr h="370840">
                <a:tc>
                  <a:txBody>
                    <a:bodyPr/>
                    <a:lstStyle/>
                    <a:p>
                      <a:r>
                        <a:rPr lang="nl-NL" dirty="0"/>
                        <a:t>Gesprekken over planten en hun onderdelen</a:t>
                      </a:r>
                    </a:p>
                    <a:p>
                      <a:endParaRPr lang="nl-NL" dirty="0"/>
                    </a:p>
                  </a:txBody>
                  <a:tcPr/>
                </a:tc>
                <a:extLst>
                  <a:ext uri="{0D108BD9-81ED-4DB2-BD59-A6C34878D82A}">
                    <a16:rowId xmlns:a16="http://schemas.microsoft.com/office/drawing/2014/main" val="16572158"/>
                  </a:ext>
                </a:extLst>
              </a:tr>
              <a:tr h="370840">
                <a:tc>
                  <a:txBody>
                    <a:bodyPr/>
                    <a:lstStyle/>
                    <a:p>
                      <a:r>
                        <a:rPr lang="nl-NL" dirty="0"/>
                        <a:t>Filmpje over ontkieming bekijken en bespreken</a:t>
                      </a:r>
                    </a:p>
                    <a:p>
                      <a:endParaRPr lang="nl-NL" dirty="0"/>
                    </a:p>
                  </a:txBody>
                  <a:tcPr/>
                </a:tc>
                <a:extLst>
                  <a:ext uri="{0D108BD9-81ED-4DB2-BD59-A6C34878D82A}">
                    <a16:rowId xmlns:a16="http://schemas.microsoft.com/office/drawing/2014/main" val="2001489129"/>
                  </a:ext>
                </a:extLst>
              </a:tr>
              <a:tr h="370840">
                <a:tc>
                  <a:txBody>
                    <a:bodyPr/>
                    <a:lstStyle/>
                    <a:p>
                      <a:r>
                        <a:rPr lang="nl-NL" dirty="0"/>
                        <a:t>Tekst lezen over ontkieming</a:t>
                      </a:r>
                    </a:p>
                  </a:txBody>
                  <a:tcPr/>
                </a:tc>
                <a:extLst>
                  <a:ext uri="{0D108BD9-81ED-4DB2-BD59-A6C34878D82A}">
                    <a16:rowId xmlns:a16="http://schemas.microsoft.com/office/drawing/2014/main" val="4148836205"/>
                  </a:ext>
                </a:extLst>
              </a:tr>
              <a:tr h="370840">
                <a:tc>
                  <a:txBody>
                    <a:bodyPr/>
                    <a:lstStyle/>
                    <a:p>
                      <a:r>
                        <a:rPr lang="nl-NL" dirty="0"/>
                        <a:t>Experiment opzetten en uitvoeren over ontkieming van een boon</a:t>
                      </a:r>
                    </a:p>
                  </a:txBody>
                  <a:tcPr/>
                </a:tc>
                <a:extLst>
                  <a:ext uri="{0D108BD9-81ED-4DB2-BD59-A6C34878D82A}">
                    <a16:rowId xmlns:a16="http://schemas.microsoft.com/office/drawing/2014/main" val="1708799925"/>
                  </a:ext>
                </a:extLst>
              </a:tr>
              <a:tr h="370840">
                <a:tc>
                  <a:txBody>
                    <a:bodyPr/>
                    <a:lstStyle/>
                    <a:p>
                      <a:r>
                        <a:rPr lang="nl-NL" dirty="0"/>
                        <a:t>Rapport schrijven over het experiment in tweetallen</a:t>
                      </a:r>
                    </a:p>
                    <a:p>
                      <a:endParaRPr lang="nl-NL" dirty="0"/>
                    </a:p>
                    <a:p>
                      <a:endParaRPr lang="nl-NL" dirty="0"/>
                    </a:p>
                  </a:txBody>
                  <a:tcPr/>
                </a:tc>
                <a:extLst>
                  <a:ext uri="{0D108BD9-81ED-4DB2-BD59-A6C34878D82A}">
                    <a16:rowId xmlns:a16="http://schemas.microsoft.com/office/drawing/2014/main" val="2977902577"/>
                  </a:ext>
                </a:extLst>
              </a:tr>
            </a:tbl>
          </a:graphicData>
        </a:graphic>
      </p:graphicFrame>
      <p:pic>
        <p:nvPicPr>
          <p:cNvPr id="6" name="Afbeelding 5">
            <a:extLst>
              <a:ext uri="{FF2B5EF4-FFF2-40B4-BE49-F238E27FC236}">
                <a16:creationId xmlns:a16="http://schemas.microsoft.com/office/drawing/2014/main" id="{B35424D1-5B96-DD47-83CE-BE46D56888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0312" y="4045989"/>
            <a:ext cx="3943351" cy="2062435"/>
          </a:xfrm>
          <a:prstGeom prst="rect">
            <a:avLst/>
          </a:prstGeom>
        </p:spPr>
      </p:pic>
      <p:pic>
        <p:nvPicPr>
          <p:cNvPr id="3" name="Afbeelding 2">
            <a:extLst>
              <a:ext uri="{FF2B5EF4-FFF2-40B4-BE49-F238E27FC236}">
                <a16:creationId xmlns:a16="http://schemas.microsoft.com/office/drawing/2014/main" id="{89F23499-CBAE-E144-BCAD-9575FAF60899}"/>
              </a:ext>
            </a:extLst>
          </p:cNvPr>
          <p:cNvPicPr>
            <a:picLocks noChangeAspect="1"/>
          </p:cNvPicPr>
          <p:nvPr/>
        </p:nvPicPr>
        <p:blipFill>
          <a:blip r:embed="rId4"/>
          <a:stretch>
            <a:fillRect/>
          </a:stretch>
        </p:blipFill>
        <p:spPr>
          <a:xfrm>
            <a:off x="4890312" y="1606663"/>
            <a:ext cx="3886483" cy="1971916"/>
          </a:xfrm>
          <a:prstGeom prst="rect">
            <a:avLst/>
          </a:prstGeom>
        </p:spPr>
      </p:pic>
    </p:spTree>
    <p:extLst>
      <p:ext uri="{BB962C8B-B14F-4D97-AF65-F5344CB8AC3E}">
        <p14:creationId xmlns:p14="http://schemas.microsoft.com/office/powerpoint/2010/main" val="2932263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0B01F6-8B95-594F-BE23-FE70581190F1}"/>
              </a:ext>
            </a:extLst>
          </p:cNvPr>
          <p:cNvSpPr>
            <a:spLocks noGrp="1"/>
          </p:cNvSpPr>
          <p:nvPr>
            <p:ph type="title"/>
          </p:nvPr>
        </p:nvSpPr>
        <p:spPr/>
        <p:txBody>
          <a:bodyPr/>
          <a:lstStyle/>
          <a:p>
            <a:pPr algn="ctr"/>
            <a:r>
              <a:rPr lang="nl-NL" dirty="0"/>
              <a:t>2. Voorbeeldactiviteiten </a:t>
            </a:r>
          </a:p>
        </p:txBody>
      </p:sp>
      <p:graphicFrame>
        <p:nvGraphicFramePr>
          <p:cNvPr id="4" name="Tabel 4">
            <a:extLst>
              <a:ext uri="{FF2B5EF4-FFF2-40B4-BE49-F238E27FC236}">
                <a16:creationId xmlns:a16="http://schemas.microsoft.com/office/drawing/2014/main" id="{FDCD2B5F-6070-354E-BDAA-2101AC834D9B}"/>
              </a:ext>
            </a:extLst>
          </p:cNvPr>
          <p:cNvGraphicFramePr>
            <a:graphicFrameLocks noGrp="1"/>
          </p:cNvGraphicFramePr>
          <p:nvPr>
            <p:ph idx="1"/>
            <p:extLst>
              <p:ext uri="{D42A27DB-BD31-4B8C-83A1-F6EECF244321}">
                <p14:modId xmlns:p14="http://schemas.microsoft.com/office/powerpoint/2010/main" val="408975211"/>
              </p:ext>
            </p:extLst>
          </p:nvPr>
        </p:nvGraphicFramePr>
        <p:xfrm>
          <a:off x="628650" y="1825625"/>
          <a:ext cx="7886700" cy="4399280"/>
        </p:xfrm>
        <a:graphic>
          <a:graphicData uri="http://schemas.openxmlformats.org/drawingml/2006/table">
            <a:tbl>
              <a:tblPr firstRow="1" bandRow="1">
                <a:tableStyleId>{5940675A-B579-460E-94D1-54222C63F5DA}</a:tableStyleId>
              </a:tblPr>
              <a:tblGrid>
                <a:gridCol w="3943350">
                  <a:extLst>
                    <a:ext uri="{9D8B030D-6E8A-4147-A177-3AD203B41FA5}">
                      <a16:colId xmlns:a16="http://schemas.microsoft.com/office/drawing/2014/main" val="3001050361"/>
                    </a:ext>
                  </a:extLst>
                </a:gridCol>
                <a:gridCol w="3943350">
                  <a:extLst>
                    <a:ext uri="{9D8B030D-6E8A-4147-A177-3AD203B41FA5}">
                      <a16:colId xmlns:a16="http://schemas.microsoft.com/office/drawing/2014/main" val="1244942896"/>
                    </a:ext>
                  </a:extLst>
                </a:gridCol>
              </a:tblGrid>
              <a:tr h="370840">
                <a:tc>
                  <a:txBody>
                    <a:bodyPr/>
                    <a:lstStyle/>
                    <a:p>
                      <a:r>
                        <a:rPr lang="nl-NL" dirty="0"/>
                        <a:t>Activiteit </a:t>
                      </a:r>
                    </a:p>
                  </a:txBody>
                  <a:tcPr/>
                </a:tc>
                <a:tc>
                  <a:txBody>
                    <a:bodyPr/>
                    <a:lstStyle/>
                    <a:p>
                      <a:r>
                        <a:rPr lang="nl-NL" dirty="0"/>
                        <a:t>Taalstrategie </a:t>
                      </a:r>
                    </a:p>
                  </a:txBody>
                  <a:tcPr/>
                </a:tc>
                <a:extLst>
                  <a:ext uri="{0D108BD9-81ED-4DB2-BD59-A6C34878D82A}">
                    <a16:rowId xmlns:a16="http://schemas.microsoft.com/office/drawing/2014/main" val="4216008441"/>
                  </a:ext>
                </a:extLst>
              </a:tr>
              <a:tr h="370840">
                <a:tc>
                  <a:txBody>
                    <a:bodyPr/>
                    <a:lstStyle/>
                    <a:p>
                      <a:r>
                        <a:rPr lang="nl-NL" dirty="0"/>
                        <a:t>Gesprekken over planten en hun onderdelen</a:t>
                      </a:r>
                    </a:p>
                  </a:txBody>
                  <a:tcPr/>
                </a:tc>
                <a:tc>
                  <a:txBody>
                    <a:bodyPr/>
                    <a:lstStyle/>
                    <a:p>
                      <a:r>
                        <a:rPr lang="nl-NL" dirty="0"/>
                        <a:t>Interactie bevorderen</a:t>
                      </a:r>
                    </a:p>
                    <a:p>
                      <a:r>
                        <a:rPr lang="nl-NL" dirty="0"/>
                        <a:t>Interactieve </a:t>
                      </a:r>
                      <a:r>
                        <a:rPr lang="nl-NL" dirty="0" err="1"/>
                        <a:t>scaffolding</a:t>
                      </a:r>
                      <a:endParaRPr lang="nl-NL" dirty="0"/>
                    </a:p>
                    <a:p>
                      <a:r>
                        <a:rPr lang="nl-NL" dirty="0"/>
                        <a:t>Meertaligheid inzetten</a:t>
                      </a:r>
                    </a:p>
                  </a:txBody>
                  <a:tcPr/>
                </a:tc>
                <a:extLst>
                  <a:ext uri="{0D108BD9-81ED-4DB2-BD59-A6C34878D82A}">
                    <a16:rowId xmlns:a16="http://schemas.microsoft.com/office/drawing/2014/main" val="16572158"/>
                  </a:ext>
                </a:extLst>
              </a:tr>
              <a:tr h="370840">
                <a:tc>
                  <a:txBody>
                    <a:bodyPr/>
                    <a:lstStyle/>
                    <a:p>
                      <a:r>
                        <a:rPr lang="nl-NL" dirty="0"/>
                        <a:t>Filmpje over ontkieming bekijken en bespreken</a:t>
                      </a:r>
                    </a:p>
                  </a:txBody>
                  <a:tcPr/>
                </a:tc>
                <a:tc>
                  <a:txBody>
                    <a:bodyPr/>
                    <a:lstStyle/>
                    <a:p>
                      <a:r>
                        <a:rPr lang="nl-NL" dirty="0"/>
                        <a:t>Interactie </a:t>
                      </a:r>
                      <a:r>
                        <a:rPr lang="nl-NL" dirty="0" err="1"/>
                        <a:t>bevorden</a:t>
                      </a:r>
                      <a:endParaRPr lang="nl-NL" dirty="0"/>
                    </a:p>
                    <a:p>
                      <a:r>
                        <a:rPr lang="nl-NL" dirty="0"/>
                        <a:t>Interactieve </a:t>
                      </a:r>
                      <a:r>
                        <a:rPr lang="nl-NL" dirty="0" err="1"/>
                        <a:t>scaffolding</a:t>
                      </a:r>
                      <a:endParaRPr lang="nl-NL" dirty="0"/>
                    </a:p>
                    <a:p>
                      <a:r>
                        <a:rPr lang="nl-NL" dirty="0"/>
                        <a:t>Meertaligheid inzetten</a:t>
                      </a:r>
                    </a:p>
                  </a:txBody>
                  <a:tcPr/>
                </a:tc>
                <a:extLst>
                  <a:ext uri="{0D108BD9-81ED-4DB2-BD59-A6C34878D82A}">
                    <a16:rowId xmlns:a16="http://schemas.microsoft.com/office/drawing/2014/main" val="2001489129"/>
                  </a:ext>
                </a:extLst>
              </a:tr>
              <a:tr h="370840">
                <a:tc>
                  <a:txBody>
                    <a:bodyPr/>
                    <a:lstStyle/>
                    <a:p>
                      <a:r>
                        <a:rPr lang="nl-NL" dirty="0"/>
                        <a:t>Tekst lezen over ontkieming</a:t>
                      </a:r>
                    </a:p>
                  </a:txBody>
                  <a:tcPr/>
                </a:tc>
                <a:tc>
                  <a:txBody>
                    <a:bodyPr/>
                    <a:lstStyle/>
                    <a:p>
                      <a:r>
                        <a:rPr lang="nl-NL" dirty="0"/>
                        <a:t>Geplande </a:t>
                      </a:r>
                      <a:r>
                        <a:rPr lang="nl-NL" dirty="0" err="1"/>
                        <a:t>scaffolding</a:t>
                      </a:r>
                      <a:endParaRPr lang="nl-NL" dirty="0"/>
                    </a:p>
                  </a:txBody>
                  <a:tcPr/>
                </a:tc>
                <a:extLst>
                  <a:ext uri="{0D108BD9-81ED-4DB2-BD59-A6C34878D82A}">
                    <a16:rowId xmlns:a16="http://schemas.microsoft.com/office/drawing/2014/main" val="4148836205"/>
                  </a:ext>
                </a:extLst>
              </a:tr>
              <a:tr h="370840">
                <a:tc>
                  <a:txBody>
                    <a:bodyPr/>
                    <a:lstStyle/>
                    <a:p>
                      <a:r>
                        <a:rPr lang="nl-NL" dirty="0"/>
                        <a:t>Experiment opzetten en uitvoeren over ontkieming van een boon</a:t>
                      </a:r>
                    </a:p>
                  </a:txBody>
                  <a:tcPr>
                    <a:noFill/>
                  </a:tcPr>
                </a:tc>
                <a:tc>
                  <a:txBody>
                    <a:bodyPr/>
                    <a:lstStyle/>
                    <a:p>
                      <a:r>
                        <a:rPr lang="nl-NL" dirty="0"/>
                        <a:t>Interactieve </a:t>
                      </a:r>
                      <a:r>
                        <a:rPr lang="nl-NL" dirty="0" err="1"/>
                        <a:t>scaffolding</a:t>
                      </a:r>
                      <a:endParaRPr lang="nl-NL" dirty="0"/>
                    </a:p>
                    <a:p>
                      <a:r>
                        <a:rPr lang="nl-NL" dirty="0"/>
                        <a:t>Geplande </a:t>
                      </a:r>
                      <a:r>
                        <a:rPr lang="nl-NL" dirty="0" err="1"/>
                        <a:t>scaffolding</a:t>
                      </a:r>
                      <a:endParaRPr lang="nl-NL" dirty="0"/>
                    </a:p>
                  </a:txBody>
                  <a:tcPr>
                    <a:noFill/>
                  </a:tcPr>
                </a:tc>
                <a:extLst>
                  <a:ext uri="{0D108BD9-81ED-4DB2-BD59-A6C34878D82A}">
                    <a16:rowId xmlns:a16="http://schemas.microsoft.com/office/drawing/2014/main" val="1708799925"/>
                  </a:ext>
                </a:extLst>
              </a:tr>
              <a:tr h="370840">
                <a:tc>
                  <a:txBody>
                    <a:bodyPr/>
                    <a:lstStyle/>
                    <a:p>
                      <a:r>
                        <a:rPr lang="nl-NL" dirty="0"/>
                        <a:t>Rapport schrijven over het experiment in tweetallen</a:t>
                      </a:r>
                    </a:p>
                  </a:txBody>
                  <a:tcPr>
                    <a:noFill/>
                  </a:tcPr>
                </a:tc>
                <a:tc>
                  <a:txBody>
                    <a:bodyPr/>
                    <a:lstStyle/>
                    <a:p>
                      <a:r>
                        <a:rPr lang="nl-NL" dirty="0"/>
                        <a:t>Geplande </a:t>
                      </a:r>
                      <a:r>
                        <a:rPr lang="nl-NL" dirty="0" err="1"/>
                        <a:t>scaffolding</a:t>
                      </a:r>
                      <a:r>
                        <a:rPr lang="nl-NL" dirty="0"/>
                        <a:t> </a:t>
                      </a:r>
                    </a:p>
                    <a:p>
                      <a:r>
                        <a:rPr lang="nl-NL" dirty="0"/>
                        <a:t>Interactieve </a:t>
                      </a:r>
                      <a:r>
                        <a:rPr lang="nl-NL" dirty="0" err="1"/>
                        <a:t>scaffolding</a:t>
                      </a:r>
                      <a:endParaRPr lang="nl-NL" dirty="0"/>
                    </a:p>
                    <a:p>
                      <a:r>
                        <a:rPr lang="nl-NL" dirty="0"/>
                        <a:t>Interactie bevorderen</a:t>
                      </a:r>
                    </a:p>
                    <a:p>
                      <a:r>
                        <a:rPr lang="nl-NL" dirty="0"/>
                        <a:t>Meertaligheid inzetten</a:t>
                      </a:r>
                    </a:p>
                  </a:txBody>
                  <a:tcPr>
                    <a:noFill/>
                  </a:tcPr>
                </a:tc>
                <a:extLst>
                  <a:ext uri="{0D108BD9-81ED-4DB2-BD59-A6C34878D82A}">
                    <a16:rowId xmlns:a16="http://schemas.microsoft.com/office/drawing/2014/main" val="2977902577"/>
                  </a:ext>
                </a:extLst>
              </a:tr>
            </a:tbl>
          </a:graphicData>
        </a:graphic>
      </p:graphicFrame>
    </p:spTree>
    <p:extLst>
      <p:ext uri="{BB962C8B-B14F-4D97-AF65-F5344CB8AC3E}">
        <p14:creationId xmlns:p14="http://schemas.microsoft.com/office/powerpoint/2010/main" val="994295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13EF93-319C-6B47-9A76-63ABB3D6A49A}"/>
              </a:ext>
            </a:extLst>
          </p:cNvPr>
          <p:cNvSpPr>
            <a:spLocks noGrp="1"/>
          </p:cNvSpPr>
          <p:nvPr>
            <p:ph type="title"/>
          </p:nvPr>
        </p:nvSpPr>
        <p:spPr/>
        <p:txBody>
          <a:bodyPr/>
          <a:lstStyle/>
          <a:p>
            <a:pPr algn="ctr"/>
            <a:r>
              <a:rPr lang="nl-NL" dirty="0"/>
              <a:t>3. Taalstrategieën </a:t>
            </a:r>
          </a:p>
        </p:txBody>
      </p:sp>
      <p:sp>
        <p:nvSpPr>
          <p:cNvPr id="3" name="Tijdelijke aanduiding voor inhoud 2">
            <a:extLst>
              <a:ext uri="{FF2B5EF4-FFF2-40B4-BE49-F238E27FC236}">
                <a16:creationId xmlns:a16="http://schemas.microsoft.com/office/drawing/2014/main" id="{B5D64E09-4A4A-5542-B4CC-BB6D7185E1B9}"/>
              </a:ext>
            </a:extLst>
          </p:cNvPr>
          <p:cNvSpPr>
            <a:spLocks noGrp="1"/>
          </p:cNvSpPr>
          <p:nvPr>
            <p:ph idx="1"/>
          </p:nvPr>
        </p:nvSpPr>
        <p:spPr>
          <a:xfrm>
            <a:off x="1143000" y="1825625"/>
            <a:ext cx="7372350" cy="4351338"/>
          </a:xfrm>
        </p:spPr>
        <p:txBody>
          <a:bodyPr/>
          <a:lstStyle/>
          <a:p>
            <a:pPr marL="0" indent="0">
              <a:buNone/>
            </a:pPr>
            <a:r>
              <a:rPr lang="nl-NL" dirty="0"/>
              <a:t>Inclusie van alle leerlingen kan bereikt worden door het inzetten van vier taalgerichte strategieën:</a:t>
            </a:r>
          </a:p>
          <a:p>
            <a:pPr marL="0" indent="0">
              <a:buNone/>
            </a:pPr>
            <a:endParaRPr lang="nl-NL" dirty="0"/>
          </a:p>
          <a:p>
            <a:pPr marL="514350" lvl="0" indent="-514350">
              <a:buFont typeface="+mj-lt"/>
              <a:buAutoNum type="alphaUcPeriod"/>
            </a:pPr>
            <a:r>
              <a:rPr lang="nl-NL" dirty="0"/>
              <a:t>Interactie over Natuur &amp; Techniek bevorderen</a:t>
            </a:r>
          </a:p>
          <a:p>
            <a:pPr marL="514350" lvl="0" indent="-514350">
              <a:buFont typeface="+mj-lt"/>
              <a:buAutoNum type="alphaUcPeriod"/>
            </a:pPr>
            <a:r>
              <a:rPr lang="nl-NL" dirty="0" err="1"/>
              <a:t>Scaffolding</a:t>
            </a:r>
            <a:r>
              <a:rPr lang="nl-NL" dirty="0"/>
              <a:t> van taal: 1) interactief, </a:t>
            </a:r>
            <a:r>
              <a:rPr lang="nl-NL" dirty="0">
                <a:solidFill>
                  <a:srgbClr val="FF0000"/>
                </a:solidFill>
              </a:rPr>
              <a:t>2) gepland</a:t>
            </a:r>
          </a:p>
          <a:p>
            <a:pPr marL="514350" lvl="0" indent="-514350">
              <a:buFont typeface="+mj-lt"/>
              <a:buAutoNum type="alphaUcPeriod"/>
            </a:pPr>
            <a:r>
              <a:rPr lang="nl-NL" dirty="0">
                <a:solidFill>
                  <a:srgbClr val="FF0000"/>
                </a:solidFill>
              </a:rPr>
              <a:t>Meertaligheid als hulpbron</a:t>
            </a:r>
          </a:p>
          <a:p>
            <a:pPr marL="0" indent="0">
              <a:buNone/>
            </a:pPr>
            <a:endParaRPr lang="nl-NL" dirty="0"/>
          </a:p>
        </p:txBody>
      </p:sp>
    </p:spTree>
    <p:extLst>
      <p:ext uri="{BB962C8B-B14F-4D97-AF65-F5344CB8AC3E}">
        <p14:creationId xmlns:p14="http://schemas.microsoft.com/office/powerpoint/2010/main" val="3184540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3B81D-69A6-FB4D-9944-74A535299D0D}"/>
              </a:ext>
            </a:extLst>
          </p:cNvPr>
          <p:cNvSpPr>
            <a:spLocks noGrp="1"/>
          </p:cNvSpPr>
          <p:nvPr>
            <p:ph type="title"/>
          </p:nvPr>
        </p:nvSpPr>
        <p:spPr>
          <a:xfrm>
            <a:off x="628650" y="184151"/>
            <a:ext cx="7886700" cy="1325563"/>
          </a:xfrm>
        </p:spPr>
        <p:txBody>
          <a:bodyPr/>
          <a:lstStyle/>
          <a:p>
            <a:pPr algn="ctr"/>
            <a:r>
              <a:rPr lang="nl-NL"/>
              <a:t>Geplande scaffolding </a:t>
            </a:r>
            <a:endParaRPr lang="nl-NL" dirty="0"/>
          </a:p>
        </p:txBody>
      </p:sp>
      <p:sp>
        <p:nvSpPr>
          <p:cNvPr id="3" name="Tijdelijke aanduiding voor inhoud 2">
            <a:extLst>
              <a:ext uri="{FF2B5EF4-FFF2-40B4-BE49-F238E27FC236}">
                <a16:creationId xmlns:a16="http://schemas.microsoft.com/office/drawing/2014/main" id="{A956D8F1-D67D-E544-BF34-E4FF53AE494A}"/>
              </a:ext>
            </a:extLst>
          </p:cNvPr>
          <p:cNvSpPr>
            <a:spLocks noGrp="1"/>
          </p:cNvSpPr>
          <p:nvPr>
            <p:ph idx="1"/>
          </p:nvPr>
        </p:nvSpPr>
        <p:spPr>
          <a:xfrm>
            <a:off x="628650" y="1509714"/>
            <a:ext cx="7886700" cy="4351338"/>
          </a:xfrm>
        </p:spPr>
        <p:txBody>
          <a:bodyPr>
            <a:normAutofit/>
          </a:bodyPr>
          <a:lstStyle/>
          <a:p>
            <a:pPr marL="0" indent="0">
              <a:buNone/>
            </a:pPr>
            <a:r>
              <a:rPr lang="nl-NL" dirty="0"/>
              <a:t>Geplande </a:t>
            </a:r>
            <a:r>
              <a:rPr lang="nl-NL" dirty="0" err="1"/>
              <a:t>scaffolding</a:t>
            </a:r>
            <a:r>
              <a:rPr lang="nl-NL" dirty="0"/>
              <a:t> van taal is talige ondersteuning die bewust vooraf is opgenomen in de lesactiviteiten of in het lesmateriaal zelf.</a:t>
            </a:r>
          </a:p>
          <a:p>
            <a:pPr marL="0" indent="0">
              <a:buNone/>
            </a:pPr>
            <a:endParaRPr lang="nl-NL" dirty="0"/>
          </a:p>
          <a:p>
            <a:pPr marL="0" indent="0">
              <a:buNone/>
            </a:pPr>
            <a:endParaRPr lang="nl-NL" dirty="0"/>
          </a:p>
          <a:p>
            <a:pPr marL="0" indent="0">
              <a:buNone/>
            </a:pPr>
            <a:endParaRPr lang="nl-NL" dirty="0"/>
          </a:p>
        </p:txBody>
      </p:sp>
      <p:pic>
        <p:nvPicPr>
          <p:cNvPr id="4" name="Afbeelding 3">
            <a:extLst>
              <a:ext uri="{FF2B5EF4-FFF2-40B4-BE49-F238E27FC236}">
                <a16:creationId xmlns:a16="http://schemas.microsoft.com/office/drawing/2014/main" id="{9CAEB917-584A-F040-9CFC-E16C58D71AB8}"/>
              </a:ext>
            </a:extLst>
          </p:cNvPr>
          <p:cNvPicPr/>
          <p:nvPr/>
        </p:nvPicPr>
        <p:blipFill>
          <a:blip r:embed="rId3"/>
          <a:stretch>
            <a:fillRect/>
          </a:stretch>
        </p:blipFill>
        <p:spPr>
          <a:xfrm>
            <a:off x="3405209" y="2835277"/>
            <a:ext cx="2587625" cy="3790315"/>
          </a:xfrm>
          <a:prstGeom prst="rect">
            <a:avLst/>
          </a:prstGeom>
        </p:spPr>
      </p:pic>
      <p:pic>
        <p:nvPicPr>
          <p:cNvPr id="7" name="Tijdelijke aanduiding voor inhoud 3">
            <a:extLst>
              <a:ext uri="{FF2B5EF4-FFF2-40B4-BE49-F238E27FC236}">
                <a16:creationId xmlns:a16="http://schemas.microsoft.com/office/drawing/2014/main" id="{E11B54AB-2655-7E4C-8B14-C9BE9D4CB2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3025881"/>
            <a:ext cx="2379640" cy="3172853"/>
          </a:xfrm>
          <a:prstGeom prst="rect">
            <a:avLst/>
          </a:prstGeom>
        </p:spPr>
      </p:pic>
      <p:pic>
        <p:nvPicPr>
          <p:cNvPr id="8" name="Afbeelding 7">
            <a:extLst>
              <a:ext uri="{FF2B5EF4-FFF2-40B4-BE49-F238E27FC236}">
                <a16:creationId xmlns:a16="http://schemas.microsoft.com/office/drawing/2014/main" id="{9B2ED6A0-13B8-524C-ACDF-8924BC791E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9753" y="2867890"/>
            <a:ext cx="2395493" cy="3238080"/>
          </a:xfrm>
          <a:prstGeom prst="rect">
            <a:avLst/>
          </a:prstGeom>
          <a:ln w="12700">
            <a:solidFill>
              <a:schemeClr val="tx1"/>
            </a:solidFill>
          </a:ln>
        </p:spPr>
      </p:pic>
      <p:pic>
        <p:nvPicPr>
          <p:cNvPr id="10" name="Tijdelijke aanduiding voor inhoud 3">
            <a:extLst>
              <a:ext uri="{FF2B5EF4-FFF2-40B4-BE49-F238E27FC236}">
                <a16:creationId xmlns:a16="http://schemas.microsoft.com/office/drawing/2014/main" id="{307A2E18-27C1-2A4B-A791-0A935DA65C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582" y="2867890"/>
            <a:ext cx="2379640" cy="3172853"/>
          </a:xfrm>
          <a:prstGeom prst="rect">
            <a:avLst/>
          </a:prstGeom>
        </p:spPr>
      </p:pic>
    </p:spTree>
    <p:extLst>
      <p:ext uri="{BB962C8B-B14F-4D97-AF65-F5344CB8AC3E}">
        <p14:creationId xmlns:p14="http://schemas.microsoft.com/office/powerpoint/2010/main" val="535677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BC084-8A95-E048-B687-AAC5184EE078}"/>
              </a:ext>
            </a:extLst>
          </p:cNvPr>
          <p:cNvSpPr>
            <a:spLocks noGrp="1"/>
          </p:cNvSpPr>
          <p:nvPr>
            <p:ph type="title"/>
          </p:nvPr>
        </p:nvSpPr>
        <p:spPr>
          <a:xfrm>
            <a:off x="404037" y="365126"/>
            <a:ext cx="8378455" cy="1325563"/>
          </a:xfrm>
        </p:spPr>
        <p:txBody>
          <a:bodyPr/>
          <a:lstStyle/>
          <a:p>
            <a:r>
              <a:rPr lang="nl-NL" dirty="0"/>
              <a:t>Geplande </a:t>
            </a:r>
            <a:r>
              <a:rPr lang="nl-NL" dirty="0" err="1"/>
              <a:t>scaffolding</a:t>
            </a:r>
            <a:r>
              <a:rPr lang="nl-NL" dirty="0"/>
              <a:t> - voorbeelden</a:t>
            </a:r>
          </a:p>
        </p:txBody>
      </p:sp>
      <p:sp>
        <p:nvSpPr>
          <p:cNvPr id="3" name="Tijdelijke aanduiding voor inhoud 2">
            <a:extLst>
              <a:ext uri="{FF2B5EF4-FFF2-40B4-BE49-F238E27FC236}">
                <a16:creationId xmlns:a16="http://schemas.microsoft.com/office/drawing/2014/main" id="{A001DA06-0049-274A-9608-B3FEE47E54C1}"/>
              </a:ext>
            </a:extLst>
          </p:cNvPr>
          <p:cNvSpPr>
            <a:spLocks noGrp="1"/>
          </p:cNvSpPr>
          <p:nvPr>
            <p:ph idx="1"/>
          </p:nvPr>
        </p:nvSpPr>
        <p:spPr>
          <a:xfrm>
            <a:off x="628650" y="1509822"/>
            <a:ext cx="7886700" cy="5156791"/>
          </a:xfrm>
        </p:spPr>
        <p:txBody>
          <a:bodyPr>
            <a:normAutofit fontScale="85000" lnSpcReduction="20000"/>
          </a:bodyPr>
          <a:lstStyle/>
          <a:p>
            <a:pPr marL="0" indent="0">
              <a:lnSpc>
                <a:spcPct val="120000"/>
              </a:lnSpc>
              <a:buNone/>
            </a:pPr>
            <a:r>
              <a:rPr lang="nl-NL" dirty="0"/>
              <a:t>Voorbeelden:</a:t>
            </a:r>
          </a:p>
          <a:p>
            <a:pPr lvl="0">
              <a:lnSpc>
                <a:spcPct val="120000"/>
              </a:lnSpc>
            </a:pPr>
            <a:r>
              <a:rPr lang="nl-NL" dirty="0"/>
              <a:t>Het aanbieden en zichtbaar ophangen van een </a:t>
            </a:r>
            <a:r>
              <a:rPr lang="nl-NL" dirty="0">
                <a:solidFill>
                  <a:srgbClr val="FF0000"/>
                </a:solidFill>
              </a:rPr>
              <a:t>woordenlijst of taalposter </a:t>
            </a:r>
            <a:r>
              <a:rPr lang="nl-NL" dirty="0"/>
              <a:t>met specifieke vaktaalwoorden en formuleringen </a:t>
            </a:r>
          </a:p>
          <a:p>
            <a:pPr lvl="0">
              <a:lnSpc>
                <a:spcPct val="120000"/>
              </a:lnSpc>
            </a:pPr>
            <a:r>
              <a:rPr lang="nl-NL" dirty="0"/>
              <a:t>Het voorafgaand aan lezen of schrijven aanbieden van </a:t>
            </a:r>
            <a:r>
              <a:rPr lang="nl-NL" dirty="0">
                <a:solidFill>
                  <a:srgbClr val="FF0000"/>
                </a:solidFill>
              </a:rPr>
              <a:t>relevante woorden en formuleringen met illustraties</a:t>
            </a:r>
            <a:endParaRPr lang="nl-NL" dirty="0"/>
          </a:p>
          <a:p>
            <a:pPr lvl="0">
              <a:lnSpc>
                <a:spcPct val="120000"/>
              </a:lnSpc>
            </a:pPr>
            <a:r>
              <a:rPr lang="nl-NL" dirty="0"/>
              <a:t>Het bekijken en stapsgewijs bespreken van een </a:t>
            </a:r>
            <a:r>
              <a:rPr lang="nl-NL" dirty="0">
                <a:solidFill>
                  <a:srgbClr val="FF0000"/>
                </a:solidFill>
              </a:rPr>
              <a:t>korte video </a:t>
            </a:r>
            <a:r>
              <a:rPr lang="nl-NL" dirty="0"/>
              <a:t>over het betreffende onderwerp, met de nadruk op het gebruik van vaktaal.</a:t>
            </a:r>
          </a:p>
          <a:p>
            <a:pPr lvl="0">
              <a:lnSpc>
                <a:spcPct val="120000"/>
              </a:lnSpc>
            </a:pPr>
            <a:r>
              <a:rPr lang="nl-NL" dirty="0"/>
              <a:t>Het werken met een </a:t>
            </a:r>
            <a:r>
              <a:rPr lang="nl-NL" dirty="0">
                <a:solidFill>
                  <a:srgbClr val="FF0000"/>
                </a:solidFill>
              </a:rPr>
              <a:t>schrijfschema</a:t>
            </a:r>
            <a:r>
              <a:rPr lang="nl-NL" dirty="0"/>
              <a:t> bijvoorbeeld bij het schrijven van een verslag van een proefje of het weergeven van feitelijke informatie.</a:t>
            </a:r>
          </a:p>
          <a:p>
            <a:endParaRPr lang="nl-NL" dirty="0"/>
          </a:p>
        </p:txBody>
      </p:sp>
    </p:spTree>
    <p:extLst>
      <p:ext uri="{BB962C8B-B14F-4D97-AF65-F5344CB8AC3E}">
        <p14:creationId xmlns:p14="http://schemas.microsoft.com/office/powerpoint/2010/main" val="611294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BC084-8A95-E048-B687-AAC5184EE078}"/>
              </a:ext>
            </a:extLst>
          </p:cNvPr>
          <p:cNvSpPr>
            <a:spLocks noGrp="1"/>
          </p:cNvSpPr>
          <p:nvPr>
            <p:ph type="title"/>
          </p:nvPr>
        </p:nvSpPr>
        <p:spPr>
          <a:xfrm>
            <a:off x="404037" y="365126"/>
            <a:ext cx="8378455" cy="1325563"/>
          </a:xfrm>
        </p:spPr>
        <p:txBody>
          <a:bodyPr/>
          <a:lstStyle/>
          <a:p>
            <a:r>
              <a:rPr lang="nl-NL" dirty="0"/>
              <a:t>Geplande </a:t>
            </a:r>
            <a:r>
              <a:rPr lang="nl-NL" dirty="0" err="1"/>
              <a:t>scaffolding</a:t>
            </a:r>
            <a:r>
              <a:rPr lang="nl-NL" dirty="0"/>
              <a:t> - voorbeelden</a:t>
            </a:r>
          </a:p>
        </p:txBody>
      </p:sp>
      <p:pic>
        <p:nvPicPr>
          <p:cNvPr id="4" name="Tijdelijke aanduiding voor inhoud 3">
            <a:extLst>
              <a:ext uri="{FF2B5EF4-FFF2-40B4-BE49-F238E27FC236}">
                <a16:creationId xmlns:a16="http://schemas.microsoft.com/office/drawing/2014/main" id="{E96EB89B-6BC1-4446-B289-9030CEE1535D}"/>
              </a:ext>
            </a:extLst>
          </p:cNvPr>
          <p:cNvPicPr>
            <a:picLocks noGrp="1"/>
          </p:cNvPicPr>
          <p:nvPr>
            <p:ph idx="1"/>
          </p:nvPr>
        </p:nvPicPr>
        <p:blipFill>
          <a:blip r:embed="rId3" cstate="screen">
            <a:extLst>
              <a:ext uri="{28A0092B-C50C-407E-A947-70E740481C1C}">
                <a14:useLocalDpi xmlns:a14="http://schemas.microsoft.com/office/drawing/2010/main"/>
              </a:ext>
            </a:extLst>
          </a:blip>
          <a:stretch>
            <a:fillRect/>
          </a:stretch>
        </p:blipFill>
        <p:spPr>
          <a:xfrm>
            <a:off x="6024973" y="1791698"/>
            <a:ext cx="2882900" cy="3848100"/>
          </a:xfrm>
          <a:prstGeom prst="rect">
            <a:avLst/>
          </a:prstGeom>
        </p:spPr>
      </p:pic>
      <p:pic>
        <p:nvPicPr>
          <p:cNvPr id="6" name="Afbeelding 5">
            <a:extLst>
              <a:ext uri="{FF2B5EF4-FFF2-40B4-BE49-F238E27FC236}">
                <a16:creationId xmlns:a16="http://schemas.microsoft.com/office/drawing/2014/main" id="{AF7C044D-49FB-3347-B362-0B756560E6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127" y="1791698"/>
            <a:ext cx="5293547" cy="3848100"/>
          </a:xfrm>
          <a:prstGeom prst="rect">
            <a:avLst/>
          </a:prstGeom>
          <a:ln w="12700">
            <a:solidFill>
              <a:schemeClr val="tx1"/>
            </a:solidFill>
          </a:ln>
        </p:spPr>
      </p:pic>
    </p:spTree>
    <p:extLst>
      <p:ext uri="{BB962C8B-B14F-4D97-AF65-F5344CB8AC3E}">
        <p14:creationId xmlns:p14="http://schemas.microsoft.com/office/powerpoint/2010/main" val="1138938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BC084-8A95-E048-B687-AAC5184EE078}"/>
              </a:ext>
            </a:extLst>
          </p:cNvPr>
          <p:cNvSpPr>
            <a:spLocks noGrp="1"/>
          </p:cNvSpPr>
          <p:nvPr>
            <p:ph type="title"/>
          </p:nvPr>
        </p:nvSpPr>
        <p:spPr>
          <a:xfrm>
            <a:off x="404037" y="192125"/>
            <a:ext cx="8378455" cy="1325563"/>
          </a:xfrm>
        </p:spPr>
        <p:txBody>
          <a:bodyPr/>
          <a:lstStyle/>
          <a:p>
            <a:pPr algn="ctr"/>
            <a:r>
              <a:rPr lang="nl-NL" dirty="0"/>
              <a:t>Geplande </a:t>
            </a:r>
            <a:r>
              <a:rPr lang="nl-NL" dirty="0" err="1"/>
              <a:t>scaffolding</a:t>
            </a:r>
            <a:r>
              <a:rPr lang="nl-NL" dirty="0"/>
              <a:t> bij schrijven - voorbeelden</a:t>
            </a:r>
          </a:p>
        </p:txBody>
      </p:sp>
      <p:graphicFrame>
        <p:nvGraphicFramePr>
          <p:cNvPr id="8" name="Tabel 7">
            <a:extLst>
              <a:ext uri="{FF2B5EF4-FFF2-40B4-BE49-F238E27FC236}">
                <a16:creationId xmlns:a16="http://schemas.microsoft.com/office/drawing/2014/main" id="{DA5C54DE-0753-0A41-990F-475C77B233D7}"/>
              </a:ext>
            </a:extLst>
          </p:cNvPr>
          <p:cNvGraphicFramePr>
            <a:graphicFrameLocks noGrp="1"/>
          </p:cNvGraphicFramePr>
          <p:nvPr>
            <p:extLst>
              <p:ext uri="{D42A27DB-BD31-4B8C-83A1-F6EECF244321}">
                <p14:modId xmlns:p14="http://schemas.microsoft.com/office/powerpoint/2010/main" val="3819192543"/>
              </p:ext>
            </p:extLst>
          </p:nvPr>
        </p:nvGraphicFramePr>
        <p:xfrm>
          <a:off x="189523" y="1912603"/>
          <a:ext cx="5384342" cy="4155447"/>
        </p:xfrm>
        <a:graphic>
          <a:graphicData uri="http://schemas.openxmlformats.org/drawingml/2006/table">
            <a:tbl>
              <a:tblPr firstRow="1" firstCol="1" bandRow="1">
                <a:tableStyleId>{5A111915-BE36-4E01-A7E5-04B1672EAD32}</a:tableStyleId>
              </a:tblPr>
              <a:tblGrid>
                <a:gridCol w="891648">
                  <a:extLst>
                    <a:ext uri="{9D8B030D-6E8A-4147-A177-3AD203B41FA5}">
                      <a16:colId xmlns:a16="http://schemas.microsoft.com/office/drawing/2014/main" val="1611074015"/>
                    </a:ext>
                  </a:extLst>
                </a:gridCol>
                <a:gridCol w="2247425">
                  <a:extLst>
                    <a:ext uri="{9D8B030D-6E8A-4147-A177-3AD203B41FA5}">
                      <a16:colId xmlns:a16="http://schemas.microsoft.com/office/drawing/2014/main" val="191047557"/>
                    </a:ext>
                  </a:extLst>
                </a:gridCol>
                <a:gridCol w="2245269">
                  <a:extLst>
                    <a:ext uri="{9D8B030D-6E8A-4147-A177-3AD203B41FA5}">
                      <a16:colId xmlns:a16="http://schemas.microsoft.com/office/drawing/2014/main" val="3175866467"/>
                    </a:ext>
                  </a:extLst>
                </a:gridCol>
              </a:tblGrid>
              <a:tr h="397876">
                <a:tc>
                  <a:txBody>
                    <a:bodyPr/>
                    <a:lstStyle/>
                    <a:p>
                      <a:r>
                        <a:rPr lang="nl-NL" sz="1200">
                          <a:effectLst/>
                        </a:rPr>
                        <a:t>Kopje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dirty="0">
                          <a:effectLst/>
                        </a:rPr>
                        <a:t>Hulpwoorden/zinnen/tekens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a:effectLst/>
                        </a:rPr>
                        <a:t>Inhoud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667585434"/>
                  </a:ext>
                </a:extLst>
              </a:tr>
              <a:tr h="663128">
                <a:tc>
                  <a:txBody>
                    <a:bodyPr/>
                    <a:lstStyle/>
                    <a:p>
                      <a:r>
                        <a:rPr lang="nl-NL" sz="1200">
                          <a:effectLst/>
                        </a:rPr>
                        <a:t>Materialen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a:effectLst/>
                        </a:rPr>
                        <a:t>Nummeren of streepjes gebruiken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a:effectLst/>
                        </a:rPr>
                        <a:t>Wat je erbij nodig had</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31664883"/>
                  </a:ext>
                </a:extLst>
              </a:tr>
              <a:tr h="663128">
                <a:tc>
                  <a:txBody>
                    <a:bodyPr/>
                    <a:lstStyle/>
                    <a:p>
                      <a:r>
                        <a:rPr lang="nl-NL" sz="1200">
                          <a:effectLst/>
                        </a:rPr>
                        <a:t>Vraag en hypothese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dirty="0">
                          <a:effectLst/>
                        </a:rPr>
                        <a:t>We wilden weten… </a:t>
                      </a:r>
                    </a:p>
                    <a:p>
                      <a:r>
                        <a:rPr lang="nl-NL" sz="1200" dirty="0">
                          <a:effectLst/>
                        </a:rPr>
                        <a:t>We dachten dat…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dirty="0">
                          <a:effectLst/>
                        </a:rPr>
                        <a:t>Wat je wilde weten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615996869"/>
                  </a:ext>
                </a:extLst>
              </a:tr>
              <a:tr h="397876">
                <a:tc>
                  <a:txBody>
                    <a:bodyPr/>
                    <a:lstStyle/>
                    <a:p>
                      <a:r>
                        <a:rPr lang="nl-NL" sz="1200">
                          <a:effectLst/>
                        </a:rPr>
                        <a:t>Procedure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a:effectLst/>
                        </a:rPr>
                        <a:t>Ten eerste, daarna, tenslotte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a:effectLst/>
                        </a:rPr>
                        <a:t>Wat je allemaal hebt gedaan</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46880248"/>
                  </a:ext>
                </a:extLst>
              </a:tr>
              <a:tr h="663128">
                <a:tc>
                  <a:txBody>
                    <a:bodyPr/>
                    <a:lstStyle/>
                    <a:p>
                      <a:r>
                        <a:rPr lang="nl-NL" sz="1200">
                          <a:effectLst/>
                        </a:rPr>
                        <a:t>Resultaten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dirty="0">
                          <a:effectLst/>
                        </a:rPr>
                        <a:t>We vonden/zagen dat…, nu weten we dat….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a:effectLst/>
                        </a:rPr>
                        <a:t>Wat je hebt gezien of gemerkt</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557345718"/>
                  </a:ext>
                </a:extLst>
              </a:tr>
              <a:tr h="441933">
                <a:tc>
                  <a:txBody>
                    <a:bodyPr/>
                    <a:lstStyle/>
                    <a:p>
                      <a:r>
                        <a:rPr lang="nl-NL" sz="1200">
                          <a:effectLst/>
                        </a:rPr>
                        <a:t>Conclusie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dirty="0">
                          <a:effectLst/>
                        </a:rPr>
                        <a:t>Onze conclusie is dat….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dirty="0">
                          <a:effectLst/>
                        </a:rPr>
                        <a:t>Wat het antwoord is op je vraag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845561345"/>
                  </a:ext>
                </a:extLst>
              </a:tr>
              <a:tr h="928378">
                <a:tc>
                  <a:txBody>
                    <a:bodyPr/>
                    <a:lstStyle/>
                    <a:p>
                      <a:r>
                        <a:rPr lang="nl-NL" sz="1200">
                          <a:effectLst/>
                        </a:rPr>
                        <a:t>Discussie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dirty="0">
                          <a:effectLst/>
                        </a:rPr>
                        <a:t>Dit betekent dat…, we denken nu…. , we zouden nog moeten onderzoeken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nl-NL" sz="1200" dirty="0">
                          <a:effectLst/>
                        </a:rPr>
                        <a:t>Waarover je nog twijfelt, wat je nog verder moet onderzoeken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30691365"/>
                  </a:ext>
                </a:extLst>
              </a:tr>
            </a:tbl>
          </a:graphicData>
        </a:graphic>
      </p:graphicFrame>
      <p:sp>
        <p:nvSpPr>
          <p:cNvPr id="9" name="Rectangle 1">
            <a:extLst>
              <a:ext uri="{FF2B5EF4-FFF2-40B4-BE49-F238E27FC236}">
                <a16:creationId xmlns:a16="http://schemas.microsoft.com/office/drawing/2014/main" id="{5A0F88F4-AF99-0848-A242-E3C803659E5D}"/>
              </a:ext>
            </a:extLst>
          </p:cNvPr>
          <p:cNvSpPr>
            <a:spLocks noChangeArrowheads="1"/>
          </p:cNvSpPr>
          <p:nvPr/>
        </p:nvSpPr>
        <p:spPr bwMode="auto">
          <a:xfrm>
            <a:off x="404037" y="711351"/>
            <a:ext cx="6296469" cy="28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pic>
        <p:nvPicPr>
          <p:cNvPr id="14" name="Afbeelding 13">
            <a:extLst>
              <a:ext uri="{FF2B5EF4-FFF2-40B4-BE49-F238E27FC236}">
                <a16:creationId xmlns:a16="http://schemas.microsoft.com/office/drawing/2014/main" id="{D8162E01-C139-BB4B-A016-B7F1F13EA6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433" t="-8279"/>
          <a:stretch/>
        </p:blipFill>
        <p:spPr>
          <a:xfrm>
            <a:off x="5052773" y="1132114"/>
            <a:ext cx="3901704" cy="5410200"/>
          </a:xfrm>
          <a:prstGeom prst="rect">
            <a:avLst/>
          </a:prstGeom>
        </p:spPr>
      </p:pic>
      <p:sp>
        <p:nvSpPr>
          <p:cNvPr id="17" name="Tekstvak 16">
            <a:extLst>
              <a:ext uri="{FF2B5EF4-FFF2-40B4-BE49-F238E27FC236}">
                <a16:creationId xmlns:a16="http://schemas.microsoft.com/office/drawing/2014/main" id="{F7B463A4-18E4-B849-B1A9-5757D7A751CE}"/>
              </a:ext>
            </a:extLst>
          </p:cNvPr>
          <p:cNvSpPr txBox="1"/>
          <p:nvPr/>
        </p:nvSpPr>
        <p:spPr>
          <a:xfrm>
            <a:off x="1992086" y="6596743"/>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728396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931514-168D-744A-B63D-98AB8AADBAAE}"/>
              </a:ext>
            </a:extLst>
          </p:cNvPr>
          <p:cNvSpPr>
            <a:spLocks noGrp="1"/>
          </p:cNvSpPr>
          <p:nvPr>
            <p:ph type="title"/>
          </p:nvPr>
        </p:nvSpPr>
        <p:spPr>
          <a:xfrm>
            <a:off x="3724072" y="629268"/>
            <a:ext cx="4939868" cy="1286160"/>
          </a:xfrm>
        </p:spPr>
        <p:txBody>
          <a:bodyPr vert="horz" lIns="91440" tIns="45720" rIns="91440" bIns="45720" rtlCol="0" anchor="b">
            <a:normAutofit/>
          </a:bodyPr>
          <a:lstStyle/>
          <a:p>
            <a:r>
              <a:rPr lang="en-US" dirty="0" err="1"/>
              <a:t>Inhoud</a:t>
            </a:r>
            <a:r>
              <a:rPr lang="en-US" dirty="0"/>
              <a:t> </a:t>
            </a:r>
          </a:p>
        </p:txBody>
      </p:sp>
      <p:sp>
        <p:nvSpPr>
          <p:cNvPr id="10" name="Tijdelijke aanduiding voor inhoud 9">
            <a:extLst>
              <a:ext uri="{FF2B5EF4-FFF2-40B4-BE49-F238E27FC236}">
                <a16:creationId xmlns:a16="http://schemas.microsoft.com/office/drawing/2014/main" id="{89DDDADF-9B45-7E47-B170-54C02AAA28C3}"/>
              </a:ext>
            </a:extLst>
          </p:cNvPr>
          <p:cNvSpPr>
            <a:spLocks noGrp="1"/>
          </p:cNvSpPr>
          <p:nvPr>
            <p:ph idx="1"/>
          </p:nvPr>
        </p:nvSpPr>
        <p:spPr>
          <a:xfrm>
            <a:off x="3724073" y="2438400"/>
            <a:ext cx="4939867" cy="3785419"/>
          </a:xfrm>
        </p:spPr>
        <p:txBody>
          <a:bodyPr vert="horz" lIns="91440" tIns="45720" rIns="91440" bIns="45720" rtlCol="0">
            <a:normAutofit/>
          </a:bodyPr>
          <a:lstStyle/>
          <a:p>
            <a:pPr marL="571500" indent="-342900">
              <a:buFont typeface="+mj-lt"/>
              <a:buAutoNum type="arabicPeriod"/>
            </a:pPr>
            <a:r>
              <a:rPr lang="en-US" sz="2400" dirty="0"/>
              <a:t>N&amp;T: </a:t>
            </a:r>
            <a:r>
              <a:rPr lang="en-US" sz="2400" dirty="0" err="1"/>
              <a:t>thema</a:t>
            </a:r>
            <a:r>
              <a:rPr lang="en-US" sz="2400" dirty="0"/>
              <a:t> </a:t>
            </a:r>
            <a:r>
              <a:rPr lang="en-US" sz="2400" dirty="0" err="1"/>
              <a:t>Plantengroei</a:t>
            </a:r>
            <a:endParaRPr lang="en-US" sz="2400" dirty="0"/>
          </a:p>
          <a:p>
            <a:pPr marL="571500" indent="-342900">
              <a:buFont typeface="+mj-lt"/>
              <a:buAutoNum type="arabicPeriod"/>
            </a:pPr>
            <a:r>
              <a:rPr lang="en-US" sz="2400" dirty="0" err="1"/>
              <a:t>Voorbeeldactiviteiten</a:t>
            </a:r>
            <a:r>
              <a:rPr lang="en-US" sz="2400" dirty="0"/>
              <a:t> </a:t>
            </a:r>
          </a:p>
          <a:p>
            <a:pPr marL="571500" indent="-342900">
              <a:buFont typeface="+mj-lt"/>
              <a:buAutoNum type="arabicPeriod"/>
            </a:pPr>
            <a:r>
              <a:rPr lang="en-US" sz="2400" dirty="0" err="1"/>
              <a:t>Taalstrategieën</a:t>
            </a:r>
            <a:r>
              <a:rPr lang="en-US" sz="2400" dirty="0"/>
              <a:t> in </a:t>
            </a:r>
            <a:r>
              <a:rPr lang="en-US" sz="2400" dirty="0" err="1"/>
              <a:t>deze</a:t>
            </a:r>
            <a:r>
              <a:rPr lang="en-US" sz="2400" dirty="0"/>
              <a:t> workshop</a:t>
            </a:r>
          </a:p>
          <a:p>
            <a:pPr marL="285750"/>
            <a:endParaRPr lang="en-US" sz="1700" dirty="0"/>
          </a:p>
        </p:txBody>
      </p:sp>
      <p:pic>
        <p:nvPicPr>
          <p:cNvPr id="8" name="Afbeelding 7">
            <a:extLst>
              <a:ext uri="{FF2B5EF4-FFF2-40B4-BE49-F238E27FC236}">
                <a16:creationId xmlns:a16="http://schemas.microsoft.com/office/drawing/2014/main" id="{C1BE3B6C-55A2-B04A-AF07-F11BE355D8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0060" y="314634"/>
            <a:ext cx="3157669" cy="6228732"/>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F73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210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9B7E00A-AA8B-E046-AA1D-8F039241B961}"/>
              </a:ext>
            </a:extLst>
          </p:cNvPr>
          <p:cNvSpPr>
            <a:spLocks noGrp="1"/>
          </p:cNvSpPr>
          <p:nvPr>
            <p:ph type="title"/>
          </p:nvPr>
        </p:nvSpPr>
        <p:spPr>
          <a:xfrm>
            <a:off x="751263" y="170412"/>
            <a:ext cx="7634200" cy="1328730"/>
          </a:xfrm>
        </p:spPr>
        <p:txBody>
          <a:bodyPr vert="horz" lIns="91440" tIns="45720" rIns="91440" bIns="45720" rtlCol="0" anchor="b">
            <a:normAutofit/>
          </a:bodyPr>
          <a:lstStyle/>
          <a:p>
            <a:pPr algn="ctr"/>
            <a:r>
              <a:rPr lang="en-US" sz="4500" kern="1200" dirty="0" err="1">
                <a:solidFill>
                  <a:schemeClr val="tx1"/>
                </a:solidFill>
                <a:latin typeface="+mj-lt"/>
                <a:ea typeface="+mj-ea"/>
                <a:cs typeface="+mj-cs"/>
              </a:rPr>
              <a:t>Geplande</a:t>
            </a:r>
            <a:r>
              <a:rPr lang="en-US" sz="4500" kern="1200" dirty="0">
                <a:solidFill>
                  <a:schemeClr val="tx1"/>
                </a:solidFill>
                <a:latin typeface="+mj-lt"/>
                <a:ea typeface="+mj-ea"/>
                <a:cs typeface="+mj-cs"/>
              </a:rPr>
              <a:t> scaffolding </a:t>
            </a:r>
            <a:r>
              <a:rPr lang="en-US" sz="4500" kern="1200" dirty="0" err="1">
                <a:solidFill>
                  <a:schemeClr val="tx1"/>
                </a:solidFill>
                <a:latin typeface="+mj-lt"/>
                <a:ea typeface="+mj-ea"/>
                <a:cs typeface="+mj-cs"/>
              </a:rPr>
              <a:t>bij</a:t>
            </a:r>
            <a:r>
              <a:rPr lang="en-US" sz="4500" kern="1200" dirty="0">
                <a:solidFill>
                  <a:schemeClr val="tx1"/>
                </a:solidFill>
                <a:latin typeface="+mj-lt"/>
                <a:ea typeface="+mj-ea"/>
                <a:cs typeface="+mj-cs"/>
              </a:rPr>
              <a:t> </a:t>
            </a:r>
            <a:r>
              <a:rPr lang="en-US" sz="4500" kern="1200" dirty="0" err="1">
                <a:solidFill>
                  <a:schemeClr val="tx1"/>
                </a:solidFill>
                <a:latin typeface="+mj-lt"/>
                <a:ea typeface="+mj-ea"/>
                <a:cs typeface="+mj-cs"/>
              </a:rPr>
              <a:t>lezen</a:t>
            </a:r>
            <a:r>
              <a:rPr lang="en-US" sz="4500" kern="1200" dirty="0">
                <a:solidFill>
                  <a:schemeClr val="tx1"/>
                </a:solidFill>
                <a:latin typeface="+mj-lt"/>
                <a:ea typeface="+mj-ea"/>
                <a:cs typeface="+mj-cs"/>
              </a:rPr>
              <a:t> - </a:t>
            </a:r>
            <a:r>
              <a:rPr lang="en-US" sz="4500" kern="1200" dirty="0" err="1">
                <a:solidFill>
                  <a:schemeClr val="tx1"/>
                </a:solidFill>
                <a:latin typeface="+mj-lt"/>
                <a:ea typeface="+mj-ea"/>
                <a:cs typeface="+mj-cs"/>
              </a:rPr>
              <a:t>voorbeelden</a:t>
            </a:r>
            <a:endParaRPr lang="en-US" sz="4500" kern="1200" dirty="0">
              <a:solidFill>
                <a:schemeClr val="tx1"/>
              </a:solidFill>
              <a:latin typeface="+mj-lt"/>
              <a:ea typeface="+mj-ea"/>
              <a:cs typeface="+mj-cs"/>
            </a:endParaRPr>
          </a:p>
        </p:txBody>
      </p:sp>
      <p:pic>
        <p:nvPicPr>
          <p:cNvPr id="11" name="Afbeelding 10">
            <a:extLst>
              <a:ext uri="{FF2B5EF4-FFF2-40B4-BE49-F238E27FC236}">
                <a16:creationId xmlns:a16="http://schemas.microsoft.com/office/drawing/2014/main" id="{E628FB13-C164-D74F-9235-6844A29A5695}"/>
              </a:ext>
            </a:extLst>
          </p:cNvPr>
          <p:cNvPicPr>
            <a:picLocks noChangeAspect="1"/>
          </p:cNvPicPr>
          <p:nvPr/>
        </p:nvPicPr>
        <p:blipFill rotWithShape="1">
          <a:blip r:embed="rId3"/>
          <a:srcRect l="1427" r="28928"/>
          <a:stretch/>
        </p:blipFill>
        <p:spPr>
          <a:xfrm>
            <a:off x="149055" y="2410448"/>
            <a:ext cx="4352493" cy="3890357"/>
          </a:xfrm>
          <a:prstGeom prst="rect">
            <a:avLst/>
          </a:prstGeom>
        </p:spPr>
      </p:pic>
      <p:pic>
        <p:nvPicPr>
          <p:cNvPr id="9" name="Tijdelijke aanduiding voor inhoud 8">
            <a:extLst>
              <a:ext uri="{FF2B5EF4-FFF2-40B4-BE49-F238E27FC236}">
                <a16:creationId xmlns:a16="http://schemas.microsoft.com/office/drawing/2014/main" id="{F21AC06A-EB82-4E4D-956C-72CFD0F07213}"/>
              </a:ext>
            </a:extLst>
          </p:cNvPr>
          <p:cNvPicPr>
            <a:picLocks noGrp="1" noChangeAspect="1"/>
          </p:cNvPicPr>
          <p:nvPr>
            <p:ph idx="1"/>
          </p:nvPr>
        </p:nvPicPr>
        <p:blipFill rotWithShape="1">
          <a:blip r:embed="rId4"/>
          <a:srcRect l="16346" r="4217" b="-3"/>
          <a:stretch/>
        </p:blipFill>
        <p:spPr>
          <a:xfrm>
            <a:off x="4642450" y="2410448"/>
            <a:ext cx="4352492" cy="3890357"/>
          </a:xfrm>
          <a:prstGeom prst="rect">
            <a:avLst/>
          </a:prstGeom>
        </p:spPr>
      </p:pic>
    </p:spTree>
    <p:extLst>
      <p:ext uri="{BB962C8B-B14F-4D97-AF65-F5344CB8AC3E}">
        <p14:creationId xmlns:p14="http://schemas.microsoft.com/office/powerpoint/2010/main" val="1552089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Tijdelijke aanduiding voor inhoud 5"/>
          <p:cNvPicPr>
            <a:picLocks noGrp="1" noChangeAspect="1"/>
          </p:cNvPicPr>
          <p:nvPr>
            <p:ph idx="1"/>
          </p:nvPr>
        </p:nvPicPr>
        <p:blipFill>
          <a:blip r:embed="rId3"/>
          <a:stretch>
            <a:fillRect/>
          </a:stretch>
        </p:blipFill>
        <p:spPr>
          <a:xfrm>
            <a:off x="546354" y="336743"/>
            <a:ext cx="7886700" cy="3121212"/>
          </a:xfrm>
          <a:prstGeom prst="rect">
            <a:avLst/>
          </a:prstGeom>
        </p:spPr>
      </p:pic>
      <p:pic>
        <p:nvPicPr>
          <p:cNvPr id="3" name="Afbeelding 2"/>
          <p:cNvPicPr>
            <a:picLocks noChangeAspect="1"/>
          </p:cNvPicPr>
          <p:nvPr/>
        </p:nvPicPr>
        <p:blipFill>
          <a:blip r:embed="rId4"/>
          <a:stretch>
            <a:fillRect/>
          </a:stretch>
        </p:blipFill>
        <p:spPr>
          <a:xfrm>
            <a:off x="241314" y="3650678"/>
            <a:ext cx="8820390" cy="3265928"/>
          </a:xfrm>
          <a:prstGeom prst="rect">
            <a:avLst/>
          </a:prstGeom>
        </p:spPr>
      </p:pic>
    </p:spTree>
    <p:extLst>
      <p:ext uri="{BB962C8B-B14F-4D97-AF65-F5344CB8AC3E}">
        <p14:creationId xmlns:p14="http://schemas.microsoft.com/office/powerpoint/2010/main" val="1887583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253041"/>
            <a:ext cx="9143999" cy="1143000"/>
          </a:xfrm>
        </p:spPr>
        <p:txBody>
          <a:bodyPr>
            <a:normAutofit fontScale="90000"/>
          </a:bodyPr>
          <a:lstStyle/>
          <a:p>
            <a:pPr algn="ctr"/>
            <a:r>
              <a:rPr lang="sv-SE" dirty="0"/>
              <a:t>Functioneel meertalig werken in het basisonderwijs</a:t>
            </a:r>
            <a:endParaRPr lang="nl-NL" dirty="0"/>
          </a:p>
        </p:txBody>
      </p:sp>
      <p:graphicFrame>
        <p:nvGraphicFramePr>
          <p:cNvPr id="4" name="Tijdelijke aanduiding voor inhoud 3"/>
          <p:cNvGraphicFramePr>
            <a:graphicFrameLocks noGrp="1"/>
          </p:cNvGraphicFramePr>
          <p:nvPr>
            <p:ph idx="1"/>
          </p:nvPr>
        </p:nvGraphicFramePr>
        <p:xfrm>
          <a:off x="212942" y="1966586"/>
          <a:ext cx="8805798" cy="3745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3249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018657"/>
          </a:xfrm>
        </p:spPr>
        <p:txBody>
          <a:bodyPr>
            <a:normAutofit fontScale="90000"/>
          </a:bodyPr>
          <a:lstStyle/>
          <a:p>
            <a:pPr algn="ctr"/>
            <a:r>
              <a:rPr lang="nl-NL" dirty="0"/>
              <a:t>Voorbeelden meertaligheid in lessen over plantengroei</a:t>
            </a:r>
          </a:p>
        </p:txBody>
      </p:sp>
      <p:sp>
        <p:nvSpPr>
          <p:cNvPr id="3" name="Content Placeholder 2"/>
          <p:cNvSpPr>
            <a:spLocks noGrp="1"/>
          </p:cNvSpPr>
          <p:nvPr>
            <p:ph idx="1"/>
          </p:nvPr>
        </p:nvSpPr>
        <p:spPr>
          <a:xfrm>
            <a:off x="457200" y="1181100"/>
            <a:ext cx="8229600" cy="5346700"/>
          </a:xfrm>
        </p:spPr>
        <p:txBody>
          <a:bodyPr>
            <a:normAutofit/>
          </a:bodyPr>
          <a:lstStyle/>
          <a:p>
            <a:pPr marL="0" indent="0">
              <a:buNone/>
            </a:pPr>
            <a:endParaRPr lang="nl-NL" dirty="0"/>
          </a:p>
          <a:p>
            <a:pPr marL="0" indent="0">
              <a:buNone/>
            </a:pPr>
            <a:r>
              <a:rPr lang="nl-NL" dirty="0"/>
              <a:t>Voorbereiding</a:t>
            </a:r>
          </a:p>
          <a:p>
            <a:pPr marL="0" indent="0">
              <a:buNone/>
            </a:pPr>
            <a:endParaRPr lang="nl-NL" dirty="0"/>
          </a:p>
          <a:p>
            <a:r>
              <a:rPr lang="nl-NL" dirty="0"/>
              <a:t>De leerlingen krijgen de opdracht om hun ouders of een ander familielid (in de thuistaal) te bevragen over een plant die hier niet groeit, maar wel in een ander land of een ander deel van het land. </a:t>
            </a:r>
          </a:p>
          <a:p>
            <a:r>
              <a:rPr lang="nl-NL" dirty="0"/>
              <a:t>Ouders van meertalige leerlingen kunnen betrokken zijn bij het realiseren van een woordenlijst met kernbegrippen.</a:t>
            </a:r>
          </a:p>
          <a:p>
            <a:endParaRPr lang="nl-NL" dirty="0"/>
          </a:p>
          <a:p>
            <a:endParaRPr lang="nl-NL" dirty="0"/>
          </a:p>
        </p:txBody>
      </p:sp>
      <p:grpSp>
        <p:nvGrpSpPr>
          <p:cNvPr id="4" name="Groep 3"/>
          <p:cNvGrpSpPr/>
          <p:nvPr/>
        </p:nvGrpSpPr>
        <p:grpSpPr>
          <a:xfrm>
            <a:off x="485271" y="1427965"/>
            <a:ext cx="2596131" cy="977032"/>
            <a:chOff x="578172" y="1976919"/>
            <a:chExt cx="1930965" cy="981000"/>
          </a:xfrm>
        </p:grpSpPr>
        <p:sp>
          <p:nvSpPr>
            <p:cNvPr id="5" name="Afgeronde rechthoek 4"/>
            <p:cNvSpPr/>
            <p:nvPr/>
          </p:nvSpPr>
          <p:spPr>
            <a:xfrm>
              <a:off x="589899" y="1976919"/>
              <a:ext cx="1919238" cy="9810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Afgeronde rechthoek 4"/>
            <p:cNvSpPr/>
            <p:nvPr/>
          </p:nvSpPr>
          <p:spPr>
            <a:xfrm>
              <a:off x="578172" y="2130742"/>
              <a:ext cx="1930965" cy="6919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sv-SE" sz="3000" kern="1200" dirty="0"/>
                <a:t>Voorbereiding</a:t>
              </a:r>
              <a:endParaRPr lang="nl-NL" sz="3000" kern="1200" dirty="0"/>
            </a:p>
          </p:txBody>
        </p:sp>
      </p:grpSp>
    </p:spTree>
    <p:extLst>
      <p:ext uri="{BB962C8B-B14F-4D97-AF65-F5344CB8AC3E}">
        <p14:creationId xmlns:p14="http://schemas.microsoft.com/office/powerpoint/2010/main" val="1520119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stretch>
            <a:fillRect/>
          </a:stretch>
        </p:blipFill>
        <p:spPr>
          <a:xfrm>
            <a:off x="4851931" y="1210426"/>
            <a:ext cx="4020535" cy="5647574"/>
          </a:xfrm>
          <a:prstGeom prst="rect">
            <a:avLst/>
          </a:prstGeom>
        </p:spPr>
      </p:pic>
      <p:pic>
        <p:nvPicPr>
          <p:cNvPr id="5" name="Afbeelding 4"/>
          <p:cNvPicPr>
            <a:picLocks noChangeAspect="1"/>
          </p:cNvPicPr>
          <p:nvPr/>
        </p:nvPicPr>
        <p:blipFill>
          <a:blip r:embed="rId4"/>
          <a:stretch>
            <a:fillRect/>
          </a:stretch>
        </p:blipFill>
        <p:spPr>
          <a:xfrm>
            <a:off x="628650" y="1210426"/>
            <a:ext cx="3805716" cy="4331368"/>
          </a:xfrm>
          <a:prstGeom prst="rect">
            <a:avLst/>
          </a:prstGeom>
        </p:spPr>
      </p:pic>
    </p:spTree>
    <p:extLst>
      <p:ext uri="{BB962C8B-B14F-4D97-AF65-F5344CB8AC3E}">
        <p14:creationId xmlns:p14="http://schemas.microsoft.com/office/powerpoint/2010/main" val="708500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8321"/>
            <a:ext cx="8193505" cy="5775587"/>
          </a:xfrm>
        </p:spPr>
        <p:txBody>
          <a:bodyPr>
            <a:normAutofit/>
          </a:bodyPr>
          <a:lstStyle/>
          <a:p>
            <a:pPr marL="0" indent="0">
              <a:buNone/>
            </a:pPr>
            <a:endParaRPr lang="nl-NL" dirty="0"/>
          </a:p>
          <a:p>
            <a:pPr marL="0" indent="0">
              <a:buNone/>
            </a:pPr>
            <a:r>
              <a:rPr lang="nl-NL" dirty="0"/>
              <a:t>Leeractiviteiten</a:t>
            </a:r>
          </a:p>
          <a:p>
            <a:pPr marL="0" indent="0">
              <a:buNone/>
            </a:pPr>
            <a:endParaRPr lang="nl-NL" dirty="0"/>
          </a:p>
          <a:p>
            <a:r>
              <a:rPr lang="nl-NL" dirty="0"/>
              <a:t>Sta leerlingen met dezelfde eerste taal toe om in hun eigen taal te overleggen tijdens het uitvoeren van het experiment.</a:t>
            </a:r>
          </a:p>
          <a:p>
            <a:r>
              <a:rPr lang="nl-NL" dirty="0"/>
              <a:t>Laat leerlingen zelf zoeken naar informatie over planten in hun thuistaal; zie bijv. </a:t>
            </a:r>
            <a:r>
              <a:rPr lang="nl-NL" dirty="0">
                <a:hlinkClick r:id="rId3"/>
              </a:rPr>
              <a:t>http://www.yardimcikaynaklar.com/bitkilerde-buyume-ve-gelisme-surecleri-nelerdir/</a:t>
            </a:r>
            <a:r>
              <a:rPr lang="nl-NL" dirty="0"/>
              <a:t> </a:t>
            </a:r>
          </a:p>
          <a:p>
            <a:r>
              <a:rPr lang="nl-NL" dirty="0"/>
              <a:t>Laat een tekst over de groei van planten lezen in de moedertaal (bijvoorbeeld Arabisch of Turks).</a:t>
            </a:r>
          </a:p>
          <a:p>
            <a:pPr marL="0" indent="0">
              <a:buNone/>
            </a:pPr>
            <a:endParaRPr lang="nl-NL" dirty="0"/>
          </a:p>
        </p:txBody>
      </p:sp>
      <p:grpSp>
        <p:nvGrpSpPr>
          <p:cNvPr id="4" name="Groep 3"/>
          <p:cNvGrpSpPr/>
          <p:nvPr/>
        </p:nvGrpSpPr>
        <p:grpSpPr>
          <a:xfrm>
            <a:off x="457200" y="1627395"/>
            <a:ext cx="2774515" cy="1089764"/>
            <a:chOff x="578172" y="1976919"/>
            <a:chExt cx="1930965" cy="981000"/>
          </a:xfrm>
        </p:grpSpPr>
        <p:sp>
          <p:nvSpPr>
            <p:cNvPr id="5" name="Afgeronde rechthoek 4"/>
            <p:cNvSpPr/>
            <p:nvPr/>
          </p:nvSpPr>
          <p:spPr>
            <a:xfrm>
              <a:off x="589899" y="1976919"/>
              <a:ext cx="1919238" cy="9810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Afgeronde rechthoek 4"/>
            <p:cNvSpPr/>
            <p:nvPr/>
          </p:nvSpPr>
          <p:spPr>
            <a:xfrm>
              <a:off x="578172" y="2130742"/>
              <a:ext cx="1930965" cy="6919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sv-SE" sz="3000" dirty="0"/>
                <a:t>Leeractiviteiten</a:t>
              </a:r>
              <a:endParaRPr lang="nl-NL" sz="3000" kern="1200" dirty="0"/>
            </a:p>
          </p:txBody>
        </p:sp>
      </p:grpSp>
      <p:sp>
        <p:nvSpPr>
          <p:cNvPr id="7" name="Tekstvak 6"/>
          <p:cNvSpPr txBox="1"/>
          <p:nvPr/>
        </p:nvSpPr>
        <p:spPr>
          <a:xfrm>
            <a:off x="673768" y="99419"/>
            <a:ext cx="7760368" cy="1323439"/>
          </a:xfrm>
          <a:prstGeom prst="rect">
            <a:avLst/>
          </a:prstGeom>
          <a:noFill/>
        </p:spPr>
        <p:txBody>
          <a:bodyPr wrap="square" rtlCol="0">
            <a:spAutoFit/>
          </a:bodyPr>
          <a:lstStyle/>
          <a:p>
            <a:pPr algn="ctr"/>
            <a:r>
              <a:rPr lang="nl-NL" sz="4000" dirty="0"/>
              <a:t>Voorbeelden meertaligheid in lessen over plantengroei</a:t>
            </a:r>
          </a:p>
        </p:txBody>
      </p:sp>
    </p:spTree>
    <p:extLst>
      <p:ext uri="{BB962C8B-B14F-4D97-AF65-F5344CB8AC3E}">
        <p14:creationId xmlns:p14="http://schemas.microsoft.com/office/powerpoint/2010/main" val="2063022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3DC57-5783-3D4B-952B-1C3CC9594DEA}"/>
              </a:ext>
            </a:extLst>
          </p:cNvPr>
          <p:cNvSpPr>
            <a:spLocks noGrp="1"/>
          </p:cNvSpPr>
          <p:nvPr>
            <p:ph type="title"/>
          </p:nvPr>
        </p:nvSpPr>
        <p:spPr>
          <a:xfrm>
            <a:off x="628650" y="-450761"/>
            <a:ext cx="7886700" cy="1661375"/>
          </a:xfrm>
        </p:spPr>
        <p:txBody>
          <a:bodyPr>
            <a:normAutofit fontScale="90000"/>
          </a:bodyPr>
          <a:lstStyle/>
          <a:p>
            <a:pPr algn="ctr"/>
            <a:br>
              <a:rPr lang="nl-NL" dirty="0"/>
            </a:br>
            <a:r>
              <a:rPr lang="nl-NL" dirty="0"/>
              <a:t>Voorbeelden meertaligheid in lessen over plantengroei</a:t>
            </a:r>
          </a:p>
        </p:txBody>
      </p:sp>
      <p:pic>
        <p:nvPicPr>
          <p:cNvPr id="4" name="Tijdelijke aanduiding voor inhoud 3">
            <a:extLst>
              <a:ext uri="{FF2B5EF4-FFF2-40B4-BE49-F238E27FC236}">
                <a16:creationId xmlns:a16="http://schemas.microsoft.com/office/drawing/2014/main" id="{98BFFC4D-DE51-7745-804F-B4B379962AF8}"/>
              </a:ext>
            </a:extLst>
          </p:cNvPr>
          <p:cNvPicPr>
            <a:picLocks noGrp="1" noChangeAspect="1"/>
          </p:cNvPicPr>
          <p:nvPr>
            <p:ph idx="1"/>
          </p:nvPr>
        </p:nvPicPr>
        <p:blipFill>
          <a:blip r:embed="rId3"/>
          <a:stretch>
            <a:fillRect/>
          </a:stretch>
        </p:blipFill>
        <p:spPr>
          <a:xfrm>
            <a:off x="257577" y="1226273"/>
            <a:ext cx="4994830" cy="2970057"/>
          </a:xfrm>
          <a:prstGeom prst="rect">
            <a:avLst/>
          </a:prstGeom>
        </p:spPr>
      </p:pic>
      <p:sp>
        <p:nvSpPr>
          <p:cNvPr id="5" name="Tekstvak 4">
            <a:extLst>
              <a:ext uri="{FF2B5EF4-FFF2-40B4-BE49-F238E27FC236}">
                <a16:creationId xmlns:a16="http://schemas.microsoft.com/office/drawing/2014/main" id="{5FAC27FC-2D5F-F54B-880F-6879B3F9D88D}"/>
              </a:ext>
            </a:extLst>
          </p:cNvPr>
          <p:cNvSpPr txBox="1"/>
          <p:nvPr/>
        </p:nvSpPr>
        <p:spPr>
          <a:xfrm>
            <a:off x="601805" y="2040862"/>
            <a:ext cx="5212081" cy="646331"/>
          </a:xfrm>
          <a:prstGeom prst="rect">
            <a:avLst/>
          </a:prstGeom>
          <a:noFill/>
        </p:spPr>
        <p:txBody>
          <a:bodyPr wrap="square" rtlCol="0">
            <a:spAutoFit/>
          </a:bodyPr>
          <a:lstStyle/>
          <a:p>
            <a:endParaRPr lang="nl-NL" dirty="0"/>
          </a:p>
          <a:p>
            <a:endParaRPr lang="nl-NL" dirty="0"/>
          </a:p>
        </p:txBody>
      </p:sp>
      <p:pic>
        <p:nvPicPr>
          <p:cNvPr id="6" name="Tijdelijke aanduiding voor inhoud 6">
            <a:extLst>
              <a:ext uri="{FF2B5EF4-FFF2-40B4-BE49-F238E27FC236}">
                <a16:creationId xmlns:a16="http://schemas.microsoft.com/office/drawing/2014/main" id="{7E60DC2D-9FA0-9546-ACFB-DB8900FA3AE6}"/>
              </a:ext>
            </a:extLst>
          </p:cNvPr>
          <p:cNvPicPr>
            <a:picLocks noChangeAspect="1"/>
          </p:cNvPicPr>
          <p:nvPr/>
        </p:nvPicPr>
        <p:blipFill>
          <a:blip r:embed="rId4"/>
          <a:stretch>
            <a:fillRect/>
          </a:stretch>
        </p:blipFill>
        <p:spPr>
          <a:xfrm>
            <a:off x="1904987" y="4298324"/>
            <a:ext cx="6194720" cy="2559676"/>
          </a:xfrm>
          <a:prstGeom prst="rect">
            <a:avLst/>
          </a:prstGeom>
        </p:spPr>
      </p:pic>
      <p:sp>
        <p:nvSpPr>
          <p:cNvPr id="3" name="Tekstvak 2">
            <a:extLst>
              <a:ext uri="{FF2B5EF4-FFF2-40B4-BE49-F238E27FC236}">
                <a16:creationId xmlns:a16="http://schemas.microsoft.com/office/drawing/2014/main" id="{A4B8E48C-36C6-D64C-8D76-19E397F4031F}"/>
              </a:ext>
            </a:extLst>
          </p:cNvPr>
          <p:cNvSpPr txBox="1"/>
          <p:nvPr/>
        </p:nvSpPr>
        <p:spPr>
          <a:xfrm>
            <a:off x="5718220" y="1790163"/>
            <a:ext cx="2640169" cy="1938992"/>
          </a:xfrm>
          <a:prstGeom prst="rect">
            <a:avLst/>
          </a:prstGeom>
          <a:noFill/>
        </p:spPr>
        <p:txBody>
          <a:bodyPr wrap="square" rtlCol="0">
            <a:spAutoFit/>
          </a:bodyPr>
          <a:lstStyle/>
          <a:p>
            <a:r>
              <a:rPr lang="nl-NL" sz="2400" dirty="0"/>
              <a:t>Leerlingen expliciet toestaan en stimuleren om in hun thuistaal te overleggen</a:t>
            </a:r>
          </a:p>
        </p:txBody>
      </p:sp>
    </p:spTree>
    <p:extLst>
      <p:ext uri="{BB962C8B-B14F-4D97-AF65-F5344CB8AC3E}">
        <p14:creationId xmlns:p14="http://schemas.microsoft.com/office/powerpoint/2010/main" val="615827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nvPr>
        </p:nvGraphicFramePr>
        <p:xfrm>
          <a:off x="489754" y="365126"/>
          <a:ext cx="7886700" cy="6366223"/>
        </p:xfrm>
        <a:graphic>
          <a:graphicData uri="http://schemas.openxmlformats.org/drawingml/2006/table">
            <a:tbl>
              <a:tblPr firstRow="1" bandRow="1">
                <a:tableStyleId>{5940675A-B579-460E-94D1-54222C63F5DA}</a:tableStyleId>
              </a:tblPr>
              <a:tblGrid>
                <a:gridCol w="1130702">
                  <a:extLst>
                    <a:ext uri="{9D8B030D-6E8A-4147-A177-3AD203B41FA5}">
                      <a16:colId xmlns:a16="http://schemas.microsoft.com/office/drawing/2014/main" val="20000"/>
                    </a:ext>
                  </a:extLst>
                </a:gridCol>
                <a:gridCol w="4127098">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401467">
                <a:tc>
                  <a:txBody>
                    <a:bodyPr/>
                    <a:lstStyle/>
                    <a:p>
                      <a:pPr>
                        <a:spcAft>
                          <a:spcPts val="0"/>
                        </a:spcAft>
                      </a:pPr>
                      <a:r>
                        <a:rPr lang="nl-NL" sz="1600" dirty="0">
                          <a:effectLst/>
                          <a:latin typeface="Calibri" charset="0"/>
                          <a:ea typeface="Calibri" charset="0"/>
                          <a:cs typeface="Times New Roman" charset="0"/>
                        </a:rPr>
                        <a:t>Leerling (2)</a:t>
                      </a:r>
                    </a:p>
                  </a:txBody>
                  <a:tcPr marL="68580" marR="68580" marT="0" marB="0"/>
                </a:tc>
                <a:tc>
                  <a:txBody>
                    <a:bodyPr/>
                    <a:lstStyle/>
                    <a:p>
                      <a:pPr>
                        <a:spcAft>
                          <a:spcPts val="0"/>
                        </a:spcAft>
                      </a:pPr>
                      <a:r>
                        <a:rPr lang="nl-NL" sz="1600" dirty="0">
                          <a:effectLst/>
                          <a:latin typeface="Calibri" charset="0"/>
                          <a:ea typeface="Calibri" charset="0"/>
                          <a:cs typeface="Times New Roman" charset="0"/>
                        </a:rPr>
                        <a:t>En dan?</a:t>
                      </a:r>
                    </a:p>
                  </a:txBody>
                  <a:tcPr marL="68580" marR="68580" marT="0" marB="0"/>
                </a:tc>
                <a:tc>
                  <a:txBody>
                    <a:bodyPr/>
                    <a:lstStyle/>
                    <a:p>
                      <a:pPr>
                        <a:spcAft>
                          <a:spcPts val="0"/>
                        </a:spcAft>
                      </a:pPr>
                      <a:r>
                        <a:rPr lang="nl-NL" sz="1600" dirty="0">
                          <a:effectLst/>
                          <a:latin typeface="Calibri" charset="0"/>
                          <a:ea typeface="Calibri" charset="0"/>
                          <a:cs typeface="Times New Roman" charset="0"/>
                        </a:rPr>
                        <a:t> </a:t>
                      </a:r>
                    </a:p>
                  </a:txBody>
                  <a:tcPr marL="68580" marR="68580" marT="0" marB="0"/>
                </a:tc>
                <a:extLst>
                  <a:ext uri="{0D108BD9-81ED-4DB2-BD59-A6C34878D82A}">
                    <a16:rowId xmlns:a16="http://schemas.microsoft.com/office/drawing/2014/main" val="10000"/>
                  </a:ext>
                </a:extLst>
              </a:tr>
              <a:tr h="401467">
                <a:tc>
                  <a:txBody>
                    <a:bodyPr/>
                    <a:lstStyle/>
                    <a:p>
                      <a:pPr>
                        <a:spcAft>
                          <a:spcPts val="0"/>
                        </a:spcAft>
                      </a:pPr>
                      <a:r>
                        <a:rPr lang="nl-NL" sz="1600" dirty="0">
                          <a:effectLst/>
                          <a:latin typeface="Calibri" charset="0"/>
                          <a:ea typeface="Calibri" charset="0"/>
                          <a:cs typeface="Times New Roman" charset="0"/>
                        </a:rPr>
                        <a:t>Leerling (4)</a:t>
                      </a:r>
                    </a:p>
                  </a:txBody>
                  <a:tcPr marL="68580" marR="68580" marT="0" marB="0"/>
                </a:tc>
                <a:tc>
                  <a:txBody>
                    <a:bodyPr/>
                    <a:lstStyle/>
                    <a:p>
                      <a:pPr>
                        <a:spcAft>
                          <a:spcPts val="0"/>
                        </a:spcAft>
                      </a:pPr>
                      <a:r>
                        <a:rPr lang="nl-NL" sz="1600">
                          <a:effectLst/>
                          <a:latin typeface="Calibri" charset="0"/>
                          <a:ea typeface="Calibri" charset="0"/>
                          <a:cs typeface="Times New Roman" charset="0"/>
                        </a:rPr>
                        <a:t>Bahcede </a:t>
                      </a:r>
                    </a:p>
                  </a:txBody>
                  <a:tcPr marL="68580" marR="68580" marT="0" marB="0"/>
                </a:tc>
                <a:tc>
                  <a:txBody>
                    <a:bodyPr/>
                    <a:lstStyle/>
                    <a:p>
                      <a:pPr>
                        <a:spcAft>
                          <a:spcPts val="0"/>
                        </a:spcAft>
                      </a:pPr>
                      <a:r>
                        <a:rPr lang="nl-NL" sz="1600">
                          <a:effectLst/>
                          <a:latin typeface="Calibri" charset="0"/>
                          <a:ea typeface="Calibri" charset="0"/>
                          <a:cs typeface="Times New Roman" charset="0"/>
                        </a:rPr>
                        <a:t>In de tuin</a:t>
                      </a:r>
                    </a:p>
                  </a:txBody>
                  <a:tcPr marL="68580" marR="68580" marT="0" marB="0"/>
                </a:tc>
                <a:extLst>
                  <a:ext uri="{0D108BD9-81ED-4DB2-BD59-A6C34878D82A}">
                    <a16:rowId xmlns:a16="http://schemas.microsoft.com/office/drawing/2014/main" val="10001"/>
                  </a:ext>
                </a:extLst>
              </a:tr>
              <a:tr h="401467">
                <a:tc>
                  <a:txBody>
                    <a:bodyPr/>
                    <a:lstStyle/>
                    <a:p>
                      <a:pPr>
                        <a:spcAft>
                          <a:spcPts val="0"/>
                        </a:spcAft>
                      </a:pPr>
                      <a:r>
                        <a:rPr lang="nl-NL" sz="1600" dirty="0">
                          <a:effectLst/>
                          <a:latin typeface="Calibri" charset="0"/>
                          <a:ea typeface="Calibri" charset="0"/>
                          <a:cs typeface="Times New Roman" charset="0"/>
                        </a:rPr>
                        <a:t>Leerling (1)</a:t>
                      </a:r>
                    </a:p>
                  </a:txBody>
                  <a:tcPr marL="68580" marR="68580" marT="0" marB="0"/>
                </a:tc>
                <a:tc>
                  <a:txBody>
                    <a:bodyPr/>
                    <a:lstStyle/>
                    <a:p>
                      <a:pPr>
                        <a:spcAft>
                          <a:spcPts val="0"/>
                        </a:spcAft>
                      </a:pPr>
                      <a:r>
                        <a:rPr lang="nl-NL" sz="1600">
                          <a:effectLst/>
                          <a:latin typeface="Calibri" charset="0"/>
                          <a:ea typeface="Calibri" charset="0"/>
                          <a:cs typeface="Times New Roman" charset="0"/>
                        </a:rPr>
                        <a:t>Camin onu</a:t>
                      </a:r>
                    </a:p>
                  </a:txBody>
                  <a:tcPr marL="68580" marR="68580" marT="0" marB="0"/>
                </a:tc>
                <a:tc>
                  <a:txBody>
                    <a:bodyPr/>
                    <a:lstStyle/>
                    <a:p>
                      <a:pPr>
                        <a:spcAft>
                          <a:spcPts val="0"/>
                        </a:spcAft>
                      </a:pPr>
                      <a:r>
                        <a:rPr lang="nl-NL" sz="1600">
                          <a:effectLst/>
                          <a:latin typeface="Calibri" charset="0"/>
                          <a:ea typeface="Calibri" charset="0"/>
                          <a:cs typeface="Times New Roman" charset="0"/>
                        </a:rPr>
                        <a:t>Voor het raam.</a:t>
                      </a:r>
                    </a:p>
                  </a:txBody>
                  <a:tcPr marL="68580" marR="68580" marT="0" marB="0"/>
                </a:tc>
                <a:extLst>
                  <a:ext uri="{0D108BD9-81ED-4DB2-BD59-A6C34878D82A}">
                    <a16:rowId xmlns:a16="http://schemas.microsoft.com/office/drawing/2014/main" val="10002"/>
                  </a:ext>
                </a:extLst>
              </a:tr>
              <a:tr h="401467">
                <a:tc>
                  <a:txBody>
                    <a:bodyPr/>
                    <a:lstStyle/>
                    <a:p>
                      <a:pPr>
                        <a:spcAft>
                          <a:spcPts val="0"/>
                        </a:spcAft>
                      </a:pPr>
                      <a:r>
                        <a:rPr lang="nl-NL" sz="1600" dirty="0">
                          <a:effectLst/>
                          <a:latin typeface="Calibri" charset="0"/>
                          <a:ea typeface="Calibri" charset="0"/>
                          <a:cs typeface="Times New Roman" charset="0"/>
                        </a:rPr>
                        <a:t>Leerling (2)</a:t>
                      </a:r>
                    </a:p>
                  </a:txBody>
                  <a:tcPr marL="68580" marR="68580" marT="0" marB="0"/>
                </a:tc>
                <a:tc>
                  <a:txBody>
                    <a:bodyPr/>
                    <a:lstStyle/>
                    <a:p>
                      <a:pPr>
                        <a:spcAft>
                          <a:spcPts val="0"/>
                        </a:spcAft>
                      </a:pPr>
                      <a:r>
                        <a:rPr lang="nl-NL" sz="1600">
                          <a:effectLst/>
                          <a:latin typeface="Calibri" charset="0"/>
                          <a:ea typeface="Calibri" charset="0"/>
                          <a:cs typeface="Times New Roman" charset="0"/>
                        </a:rPr>
                        <a:t>Ekmeniz gerekiyor</a:t>
                      </a:r>
                    </a:p>
                  </a:txBody>
                  <a:tcPr marL="68580" marR="68580" marT="0" marB="0"/>
                </a:tc>
                <a:tc>
                  <a:txBody>
                    <a:bodyPr/>
                    <a:lstStyle/>
                    <a:p>
                      <a:pPr>
                        <a:spcAft>
                          <a:spcPts val="0"/>
                        </a:spcAft>
                      </a:pPr>
                      <a:r>
                        <a:rPr lang="nl-NL" sz="1600">
                          <a:effectLst/>
                          <a:latin typeface="Calibri" charset="0"/>
                          <a:ea typeface="Calibri" charset="0"/>
                          <a:cs typeface="Times New Roman" charset="0"/>
                        </a:rPr>
                        <a:t>Je moet het planten.</a:t>
                      </a:r>
                    </a:p>
                  </a:txBody>
                  <a:tcPr marL="68580" marR="68580" marT="0" marB="0"/>
                </a:tc>
                <a:extLst>
                  <a:ext uri="{0D108BD9-81ED-4DB2-BD59-A6C34878D82A}">
                    <a16:rowId xmlns:a16="http://schemas.microsoft.com/office/drawing/2014/main" val="10003"/>
                  </a:ext>
                </a:extLst>
              </a:tr>
              <a:tr h="401467">
                <a:tc>
                  <a:txBody>
                    <a:bodyPr/>
                    <a:lstStyle/>
                    <a:p>
                      <a:pPr>
                        <a:spcAft>
                          <a:spcPts val="0"/>
                        </a:spcAft>
                      </a:pPr>
                      <a:r>
                        <a:rPr lang="nl-NL" sz="1600">
                          <a:effectLst/>
                          <a:latin typeface="Calibri" charset="0"/>
                          <a:ea typeface="Calibri" charset="0"/>
                          <a:cs typeface="Times New Roman" charset="0"/>
                        </a:rPr>
                        <a:t>Leerling (1)</a:t>
                      </a:r>
                    </a:p>
                  </a:txBody>
                  <a:tcPr marL="68580" marR="68580" marT="0" marB="0"/>
                </a:tc>
                <a:tc>
                  <a:txBody>
                    <a:bodyPr/>
                    <a:lstStyle/>
                    <a:p>
                      <a:pPr>
                        <a:spcAft>
                          <a:spcPts val="0"/>
                        </a:spcAft>
                      </a:pPr>
                      <a:r>
                        <a:rPr lang="nl-NL" sz="1600">
                          <a:effectLst/>
                          <a:latin typeface="Calibri" charset="0"/>
                          <a:ea typeface="Calibri" charset="0"/>
                          <a:cs typeface="Times New Roman" charset="0"/>
                        </a:rPr>
                        <a:t>Hmm hmm [knikt bevestigend]</a:t>
                      </a:r>
                    </a:p>
                  </a:txBody>
                  <a:tcPr marL="68580" marR="68580" marT="0" marB="0"/>
                </a:tc>
                <a:tc>
                  <a:txBody>
                    <a:bodyPr/>
                    <a:lstStyle/>
                    <a:p>
                      <a:pPr>
                        <a:spcAft>
                          <a:spcPts val="0"/>
                        </a:spcAft>
                      </a:pPr>
                      <a:r>
                        <a:rPr lang="nl-NL" sz="1600">
                          <a:effectLst/>
                          <a:latin typeface="Calibri" charset="0"/>
                          <a:ea typeface="Calibri" charset="0"/>
                          <a:cs typeface="Times New Roman" charset="0"/>
                        </a:rPr>
                        <a:t> </a:t>
                      </a:r>
                    </a:p>
                  </a:txBody>
                  <a:tcPr marL="68580" marR="68580" marT="0" marB="0"/>
                </a:tc>
                <a:extLst>
                  <a:ext uri="{0D108BD9-81ED-4DB2-BD59-A6C34878D82A}">
                    <a16:rowId xmlns:a16="http://schemas.microsoft.com/office/drawing/2014/main" val="10004"/>
                  </a:ext>
                </a:extLst>
              </a:tr>
              <a:tr h="401467">
                <a:tc>
                  <a:txBody>
                    <a:bodyPr/>
                    <a:lstStyle/>
                    <a:p>
                      <a:pPr>
                        <a:spcAft>
                          <a:spcPts val="0"/>
                        </a:spcAft>
                      </a:pPr>
                      <a:r>
                        <a:rPr lang="nl-NL" sz="1600">
                          <a:effectLst/>
                          <a:latin typeface="Calibri" charset="0"/>
                          <a:ea typeface="Calibri" charset="0"/>
                          <a:cs typeface="Times New Roman" charset="0"/>
                        </a:rPr>
                        <a:t>Leerling (4)</a:t>
                      </a:r>
                    </a:p>
                  </a:txBody>
                  <a:tcPr marL="68580" marR="68580" marT="0" marB="0"/>
                </a:tc>
                <a:tc>
                  <a:txBody>
                    <a:bodyPr/>
                    <a:lstStyle/>
                    <a:p>
                      <a:pPr>
                        <a:spcAft>
                          <a:spcPts val="0"/>
                        </a:spcAft>
                      </a:pPr>
                      <a:r>
                        <a:rPr lang="nl-NL" sz="1600">
                          <a:effectLst/>
                          <a:latin typeface="Calibri" charset="0"/>
                          <a:ea typeface="Calibri" charset="0"/>
                          <a:cs typeface="Times New Roman" charset="0"/>
                        </a:rPr>
                        <a:t>En nog een…  Neden??</a:t>
                      </a:r>
                    </a:p>
                  </a:txBody>
                  <a:tcPr marL="68580" marR="68580" marT="0" marB="0"/>
                </a:tc>
                <a:tc>
                  <a:txBody>
                    <a:bodyPr/>
                    <a:lstStyle/>
                    <a:p>
                      <a:pPr>
                        <a:spcAft>
                          <a:spcPts val="0"/>
                        </a:spcAft>
                      </a:pPr>
                      <a:r>
                        <a:rPr lang="nl-NL" sz="1600">
                          <a:effectLst/>
                          <a:latin typeface="Calibri" charset="0"/>
                          <a:ea typeface="Calibri" charset="0"/>
                          <a:cs typeface="Times New Roman" charset="0"/>
                        </a:rPr>
                        <a:t>Waarom??</a:t>
                      </a:r>
                    </a:p>
                  </a:txBody>
                  <a:tcPr marL="68580" marR="68580" marT="0" marB="0"/>
                </a:tc>
                <a:extLst>
                  <a:ext uri="{0D108BD9-81ED-4DB2-BD59-A6C34878D82A}">
                    <a16:rowId xmlns:a16="http://schemas.microsoft.com/office/drawing/2014/main" val="10005"/>
                  </a:ext>
                </a:extLst>
              </a:tr>
              <a:tr h="401467">
                <a:tc>
                  <a:txBody>
                    <a:bodyPr/>
                    <a:lstStyle/>
                    <a:p>
                      <a:pPr>
                        <a:spcAft>
                          <a:spcPts val="0"/>
                        </a:spcAft>
                      </a:pPr>
                      <a:r>
                        <a:rPr lang="nl-NL" sz="1600">
                          <a:effectLst/>
                          <a:latin typeface="Calibri" charset="0"/>
                          <a:ea typeface="Calibri" charset="0"/>
                          <a:cs typeface="Times New Roman" charset="0"/>
                        </a:rPr>
                        <a:t>Leerling (1)</a:t>
                      </a:r>
                    </a:p>
                  </a:txBody>
                  <a:tcPr marL="68580" marR="68580" marT="0" marB="0"/>
                </a:tc>
                <a:tc>
                  <a:txBody>
                    <a:bodyPr/>
                    <a:lstStyle/>
                    <a:p>
                      <a:pPr>
                        <a:spcAft>
                          <a:spcPts val="0"/>
                        </a:spcAft>
                      </a:pPr>
                      <a:r>
                        <a:rPr lang="en-US" sz="1600">
                          <a:effectLst/>
                          <a:latin typeface="Calibri" charset="0"/>
                          <a:ea typeface="Calibri" charset="0"/>
                          <a:cs typeface="Times New Roman" charset="0"/>
                        </a:rPr>
                        <a:t>Onu soyle yere atsan, buyumez degilmi?</a:t>
                      </a:r>
                      <a:endParaRPr lang="nl-NL" sz="1600">
                        <a:effectLst/>
                        <a:latin typeface="Calibri" charset="0"/>
                        <a:ea typeface="Calibri" charset="0"/>
                        <a:cs typeface="Times New Roman" charset="0"/>
                      </a:endParaRPr>
                    </a:p>
                  </a:txBody>
                  <a:tcPr marL="68580" marR="68580" marT="0" marB="0"/>
                </a:tc>
                <a:tc>
                  <a:txBody>
                    <a:bodyPr/>
                    <a:lstStyle/>
                    <a:p>
                      <a:pPr>
                        <a:spcAft>
                          <a:spcPts val="0"/>
                        </a:spcAft>
                      </a:pPr>
                      <a:r>
                        <a:rPr lang="nl-NL" sz="1600">
                          <a:effectLst/>
                          <a:latin typeface="Calibri" charset="0"/>
                          <a:ea typeface="Calibri" charset="0"/>
                          <a:cs typeface="Times New Roman" charset="0"/>
                        </a:rPr>
                        <a:t>Als je ze gewoon op de grond gooit, groeit die toch niet?</a:t>
                      </a:r>
                    </a:p>
                  </a:txBody>
                  <a:tcPr marL="68580" marR="68580" marT="0" marB="0"/>
                </a:tc>
                <a:extLst>
                  <a:ext uri="{0D108BD9-81ED-4DB2-BD59-A6C34878D82A}">
                    <a16:rowId xmlns:a16="http://schemas.microsoft.com/office/drawing/2014/main" val="10006"/>
                  </a:ext>
                </a:extLst>
              </a:tr>
              <a:tr h="401467">
                <a:tc>
                  <a:txBody>
                    <a:bodyPr/>
                    <a:lstStyle/>
                    <a:p>
                      <a:pPr>
                        <a:spcAft>
                          <a:spcPts val="0"/>
                        </a:spcAft>
                      </a:pPr>
                      <a:r>
                        <a:rPr lang="nl-NL" sz="1600">
                          <a:effectLst/>
                          <a:latin typeface="Calibri" charset="0"/>
                          <a:ea typeface="Calibri" charset="0"/>
                          <a:cs typeface="Times New Roman" charset="0"/>
                        </a:rPr>
                        <a:t>Leerling (2)</a:t>
                      </a:r>
                    </a:p>
                  </a:txBody>
                  <a:tcPr marL="68580" marR="68580" marT="0" marB="0"/>
                </a:tc>
                <a:tc>
                  <a:txBody>
                    <a:bodyPr/>
                    <a:lstStyle/>
                    <a:p>
                      <a:pPr>
                        <a:spcAft>
                          <a:spcPts val="0"/>
                        </a:spcAft>
                      </a:pPr>
                      <a:r>
                        <a:rPr lang="nl-NL" sz="1600">
                          <a:effectLst/>
                          <a:latin typeface="Calibri" charset="0"/>
                          <a:ea typeface="Calibri" charset="0"/>
                          <a:cs typeface="Times New Roman" charset="0"/>
                        </a:rPr>
                        <a:t>En dan uhm moet je toch water gaan geven.</a:t>
                      </a:r>
                    </a:p>
                  </a:txBody>
                  <a:tcPr marL="68580" marR="68580" marT="0" marB="0"/>
                </a:tc>
                <a:tc>
                  <a:txBody>
                    <a:bodyPr/>
                    <a:lstStyle/>
                    <a:p>
                      <a:pPr>
                        <a:spcAft>
                          <a:spcPts val="0"/>
                        </a:spcAft>
                      </a:pPr>
                      <a:r>
                        <a:rPr lang="nl-NL" sz="1600">
                          <a:effectLst/>
                          <a:latin typeface="Calibri" charset="0"/>
                          <a:ea typeface="Calibri" charset="0"/>
                          <a:cs typeface="Times New Roman" charset="0"/>
                        </a:rPr>
                        <a:t> </a:t>
                      </a:r>
                    </a:p>
                  </a:txBody>
                  <a:tcPr marL="68580" marR="68580" marT="0" marB="0"/>
                </a:tc>
                <a:extLst>
                  <a:ext uri="{0D108BD9-81ED-4DB2-BD59-A6C34878D82A}">
                    <a16:rowId xmlns:a16="http://schemas.microsoft.com/office/drawing/2014/main" val="10007"/>
                  </a:ext>
                </a:extLst>
              </a:tr>
              <a:tr h="573259">
                <a:tc>
                  <a:txBody>
                    <a:bodyPr/>
                    <a:lstStyle/>
                    <a:p>
                      <a:pPr>
                        <a:spcAft>
                          <a:spcPts val="0"/>
                        </a:spcAft>
                      </a:pPr>
                      <a:r>
                        <a:rPr lang="nl-NL" sz="1600" dirty="0">
                          <a:effectLst/>
                          <a:latin typeface="Calibri" charset="0"/>
                          <a:ea typeface="Calibri" charset="0"/>
                          <a:cs typeface="Times New Roman" charset="0"/>
                        </a:rPr>
                        <a:t>Leerling (1)</a:t>
                      </a:r>
                    </a:p>
                  </a:txBody>
                  <a:tcPr marL="68580" marR="68580" marT="0" marB="0"/>
                </a:tc>
                <a:tc>
                  <a:txBody>
                    <a:bodyPr/>
                    <a:lstStyle/>
                    <a:p>
                      <a:pPr>
                        <a:spcAft>
                          <a:spcPts val="0"/>
                        </a:spcAft>
                      </a:pPr>
                      <a:r>
                        <a:rPr lang="nl-NL" sz="1600">
                          <a:effectLst/>
                          <a:latin typeface="Calibri" charset="0"/>
                          <a:ea typeface="Calibri" charset="0"/>
                          <a:cs typeface="Times New Roman" charset="0"/>
                        </a:rPr>
                        <a:t>Onu gunesin oldugu yere koymaniz lagzim</a:t>
                      </a:r>
                    </a:p>
                  </a:txBody>
                  <a:tcPr marL="68580" marR="68580" marT="0" marB="0"/>
                </a:tc>
                <a:tc>
                  <a:txBody>
                    <a:bodyPr/>
                    <a:lstStyle/>
                    <a:p>
                      <a:pPr>
                        <a:spcAft>
                          <a:spcPts val="0"/>
                        </a:spcAft>
                      </a:pPr>
                      <a:r>
                        <a:rPr lang="nl-NL" sz="1600" dirty="0">
                          <a:effectLst/>
                          <a:latin typeface="Calibri" charset="0"/>
                          <a:ea typeface="Calibri" charset="0"/>
                          <a:cs typeface="Times New Roman" charset="0"/>
                        </a:rPr>
                        <a:t>Je moet hem op een zonnige plek neerzetten.</a:t>
                      </a:r>
                    </a:p>
                  </a:txBody>
                  <a:tcPr marL="68580" marR="68580" marT="0" marB="0"/>
                </a:tc>
                <a:extLst>
                  <a:ext uri="{0D108BD9-81ED-4DB2-BD59-A6C34878D82A}">
                    <a16:rowId xmlns:a16="http://schemas.microsoft.com/office/drawing/2014/main" val="10008"/>
                  </a:ext>
                </a:extLst>
              </a:tr>
              <a:tr h="401467">
                <a:tc>
                  <a:txBody>
                    <a:bodyPr/>
                    <a:lstStyle/>
                    <a:p>
                      <a:pPr>
                        <a:spcAft>
                          <a:spcPts val="0"/>
                        </a:spcAft>
                      </a:pPr>
                      <a:r>
                        <a:rPr lang="nl-NL" sz="1600" dirty="0">
                          <a:effectLst/>
                          <a:latin typeface="Calibri" charset="0"/>
                          <a:ea typeface="Calibri" charset="0"/>
                          <a:cs typeface="Times New Roman" charset="0"/>
                        </a:rPr>
                        <a:t>Leerling (2)</a:t>
                      </a:r>
                    </a:p>
                  </a:txBody>
                  <a:tcPr marL="68580" marR="68580" marT="0" marB="0"/>
                </a:tc>
                <a:tc>
                  <a:txBody>
                    <a:bodyPr/>
                    <a:lstStyle/>
                    <a:p>
                      <a:pPr>
                        <a:spcAft>
                          <a:spcPts val="0"/>
                        </a:spcAft>
                      </a:pPr>
                      <a:r>
                        <a:rPr lang="nl-NL" sz="1600">
                          <a:effectLst/>
                          <a:latin typeface="Calibri" charset="0"/>
                          <a:ea typeface="Calibri" charset="0"/>
                          <a:cs typeface="Times New Roman" charset="0"/>
                        </a:rPr>
                        <a:t>Uhm…</a:t>
                      </a:r>
                    </a:p>
                  </a:txBody>
                  <a:tcPr marL="68580" marR="68580" marT="0" marB="0"/>
                </a:tc>
                <a:tc>
                  <a:txBody>
                    <a:bodyPr/>
                    <a:lstStyle/>
                    <a:p>
                      <a:pPr>
                        <a:spcAft>
                          <a:spcPts val="0"/>
                        </a:spcAft>
                      </a:pPr>
                      <a:r>
                        <a:rPr lang="nl-NL" sz="1600" dirty="0">
                          <a:effectLst/>
                          <a:latin typeface="Calibri" charset="0"/>
                          <a:ea typeface="Calibri" charset="0"/>
                          <a:cs typeface="Times New Roman" charset="0"/>
                        </a:rPr>
                        <a:t> </a:t>
                      </a:r>
                    </a:p>
                  </a:txBody>
                  <a:tcPr marL="68580" marR="68580" marT="0" marB="0"/>
                </a:tc>
                <a:extLst>
                  <a:ext uri="{0D108BD9-81ED-4DB2-BD59-A6C34878D82A}">
                    <a16:rowId xmlns:a16="http://schemas.microsoft.com/office/drawing/2014/main" val="10009"/>
                  </a:ext>
                </a:extLst>
              </a:tr>
              <a:tr h="401467">
                <a:tc>
                  <a:txBody>
                    <a:bodyPr/>
                    <a:lstStyle/>
                    <a:p>
                      <a:pPr>
                        <a:spcAft>
                          <a:spcPts val="0"/>
                        </a:spcAft>
                      </a:pPr>
                      <a:r>
                        <a:rPr lang="nl-NL" sz="1600">
                          <a:effectLst/>
                          <a:latin typeface="Calibri" charset="0"/>
                          <a:ea typeface="Calibri" charset="0"/>
                          <a:cs typeface="Times New Roman" charset="0"/>
                        </a:rPr>
                        <a:t>Leerling (4)</a:t>
                      </a:r>
                    </a:p>
                  </a:txBody>
                  <a:tcPr marL="68580" marR="68580" marT="0" marB="0"/>
                </a:tc>
                <a:tc>
                  <a:txBody>
                    <a:bodyPr/>
                    <a:lstStyle/>
                    <a:p>
                      <a:pPr>
                        <a:spcAft>
                          <a:spcPts val="0"/>
                        </a:spcAft>
                      </a:pPr>
                      <a:r>
                        <a:rPr lang="nl-NL" sz="1600">
                          <a:effectLst/>
                          <a:latin typeface="Calibri" charset="0"/>
                          <a:ea typeface="Calibri" charset="0"/>
                          <a:cs typeface="Times New Roman" charset="0"/>
                        </a:rPr>
                        <a:t>Ve gunes</a:t>
                      </a:r>
                    </a:p>
                  </a:txBody>
                  <a:tcPr marL="68580" marR="68580" marT="0" marB="0"/>
                </a:tc>
                <a:tc>
                  <a:txBody>
                    <a:bodyPr/>
                    <a:lstStyle/>
                    <a:p>
                      <a:pPr>
                        <a:spcAft>
                          <a:spcPts val="0"/>
                        </a:spcAft>
                      </a:pPr>
                      <a:r>
                        <a:rPr lang="nl-NL" sz="1600" dirty="0">
                          <a:effectLst/>
                          <a:latin typeface="Calibri" charset="0"/>
                          <a:ea typeface="Calibri" charset="0"/>
                          <a:cs typeface="Times New Roman" charset="0"/>
                        </a:rPr>
                        <a:t>En zon</a:t>
                      </a:r>
                    </a:p>
                  </a:txBody>
                  <a:tcPr marL="68580" marR="68580" marT="0" marB="0"/>
                </a:tc>
                <a:extLst>
                  <a:ext uri="{0D108BD9-81ED-4DB2-BD59-A6C34878D82A}">
                    <a16:rowId xmlns:a16="http://schemas.microsoft.com/office/drawing/2014/main" val="10010"/>
                  </a:ext>
                </a:extLst>
              </a:tr>
              <a:tr h="401467">
                <a:tc>
                  <a:txBody>
                    <a:bodyPr/>
                    <a:lstStyle/>
                    <a:p>
                      <a:pPr>
                        <a:spcAft>
                          <a:spcPts val="0"/>
                        </a:spcAft>
                      </a:pPr>
                      <a:r>
                        <a:rPr lang="nl-NL" sz="1600">
                          <a:effectLst/>
                          <a:latin typeface="Calibri" charset="0"/>
                          <a:ea typeface="Calibri" charset="0"/>
                          <a:cs typeface="Times New Roman" charset="0"/>
                        </a:rPr>
                        <a:t>Leerling (1)</a:t>
                      </a:r>
                    </a:p>
                  </a:txBody>
                  <a:tcPr marL="68580" marR="68580" marT="0" marB="0"/>
                </a:tc>
                <a:tc>
                  <a:txBody>
                    <a:bodyPr/>
                    <a:lstStyle/>
                    <a:p>
                      <a:pPr>
                        <a:spcAft>
                          <a:spcPts val="0"/>
                        </a:spcAft>
                      </a:pPr>
                      <a:r>
                        <a:rPr lang="nl-NL" sz="1600" dirty="0" err="1">
                          <a:effectLst/>
                          <a:latin typeface="Calibri" charset="0"/>
                          <a:ea typeface="Calibri" charset="0"/>
                          <a:cs typeface="Times New Roman" charset="0"/>
                        </a:rPr>
                        <a:t>Ve</a:t>
                      </a:r>
                      <a:r>
                        <a:rPr lang="nl-NL" sz="1600" dirty="0">
                          <a:effectLst/>
                          <a:latin typeface="Calibri" charset="0"/>
                          <a:ea typeface="Calibri" charset="0"/>
                          <a:cs typeface="Times New Roman" charset="0"/>
                        </a:rPr>
                        <a:t> </a:t>
                      </a:r>
                      <a:r>
                        <a:rPr lang="nl-NL" sz="1600" dirty="0" err="1">
                          <a:effectLst/>
                          <a:latin typeface="Calibri" charset="0"/>
                          <a:ea typeface="Calibri" charset="0"/>
                          <a:cs typeface="Times New Roman" charset="0"/>
                        </a:rPr>
                        <a:t>gunesin</a:t>
                      </a:r>
                      <a:r>
                        <a:rPr lang="nl-NL" sz="1600" dirty="0">
                          <a:effectLst/>
                          <a:latin typeface="Calibri" charset="0"/>
                          <a:ea typeface="Calibri" charset="0"/>
                          <a:cs typeface="Times New Roman" charset="0"/>
                        </a:rPr>
                        <a:t> </a:t>
                      </a:r>
                      <a:r>
                        <a:rPr lang="nl-NL" sz="1600" dirty="0" err="1">
                          <a:effectLst/>
                          <a:latin typeface="Calibri" charset="0"/>
                          <a:ea typeface="Calibri" charset="0"/>
                          <a:cs typeface="Times New Roman" charset="0"/>
                        </a:rPr>
                        <a:t>oldugu</a:t>
                      </a:r>
                      <a:r>
                        <a:rPr lang="nl-NL" sz="1600" dirty="0">
                          <a:effectLst/>
                          <a:latin typeface="Calibri" charset="0"/>
                          <a:ea typeface="Calibri" charset="0"/>
                          <a:cs typeface="Times New Roman" charset="0"/>
                        </a:rPr>
                        <a:t> </a:t>
                      </a:r>
                      <a:r>
                        <a:rPr lang="nl-NL" sz="1600" dirty="0" err="1">
                          <a:effectLst/>
                          <a:latin typeface="Calibri" charset="0"/>
                          <a:ea typeface="Calibri" charset="0"/>
                          <a:cs typeface="Times New Roman" charset="0"/>
                        </a:rPr>
                        <a:t>yerde</a:t>
                      </a:r>
                      <a:endParaRPr lang="nl-NL" sz="1600" dirty="0">
                        <a:effectLst/>
                        <a:latin typeface="Calibri" charset="0"/>
                        <a:ea typeface="Calibri" charset="0"/>
                        <a:cs typeface="Times New Roman" charset="0"/>
                      </a:endParaRPr>
                    </a:p>
                  </a:txBody>
                  <a:tcPr marL="68580" marR="68580" marT="0" marB="0"/>
                </a:tc>
                <a:tc>
                  <a:txBody>
                    <a:bodyPr/>
                    <a:lstStyle/>
                    <a:p>
                      <a:pPr>
                        <a:spcAft>
                          <a:spcPts val="0"/>
                        </a:spcAft>
                      </a:pPr>
                      <a:r>
                        <a:rPr lang="nl-NL" sz="1600" dirty="0">
                          <a:effectLst/>
                          <a:latin typeface="Calibri" charset="0"/>
                          <a:ea typeface="Calibri" charset="0"/>
                          <a:cs typeface="Times New Roman" charset="0"/>
                        </a:rPr>
                        <a:t>En op een zonnige plek.</a:t>
                      </a:r>
                    </a:p>
                  </a:txBody>
                  <a:tcPr marL="68580" marR="68580" marT="0" marB="0"/>
                </a:tc>
                <a:extLst>
                  <a:ext uri="{0D108BD9-81ED-4DB2-BD59-A6C34878D82A}">
                    <a16:rowId xmlns:a16="http://schemas.microsoft.com/office/drawing/2014/main" val="10011"/>
                  </a:ext>
                </a:extLst>
              </a:tr>
              <a:tr h="401467">
                <a:tc>
                  <a:txBody>
                    <a:bodyPr/>
                    <a:lstStyle/>
                    <a:p>
                      <a:pPr>
                        <a:spcAft>
                          <a:spcPts val="0"/>
                        </a:spcAft>
                      </a:pPr>
                      <a:r>
                        <a:rPr lang="nl-NL" sz="1600">
                          <a:effectLst/>
                          <a:latin typeface="Calibri" charset="0"/>
                          <a:ea typeface="Calibri" charset="0"/>
                          <a:cs typeface="Times New Roman" charset="0"/>
                        </a:rPr>
                        <a:t>Leerling (4)</a:t>
                      </a:r>
                    </a:p>
                  </a:txBody>
                  <a:tcPr marL="68580" marR="68580" marT="0" marB="0"/>
                </a:tc>
                <a:tc>
                  <a:txBody>
                    <a:bodyPr/>
                    <a:lstStyle/>
                    <a:p>
                      <a:pPr>
                        <a:spcAft>
                          <a:spcPts val="0"/>
                        </a:spcAft>
                      </a:pPr>
                      <a:r>
                        <a:rPr lang="nl-NL" sz="1600" dirty="0" err="1">
                          <a:effectLst/>
                          <a:latin typeface="Calibri" charset="0"/>
                          <a:ea typeface="Calibri" charset="0"/>
                          <a:cs typeface="Times New Roman" charset="0"/>
                        </a:rPr>
                        <a:t>Isigin</a:t>
                      </a:r>
                      <a:r>
                        <a:rPr lang="nl-NL" sz="1600" dirty="0">
                          <a:effectLst/>
                          <a:latin typeface="Calibri" charset="0"/>
                          <a:ea typeface="Calibri" charset="0"/>
                          <a:cs typeface="Times New Roman" charset="0"/>
                        </a:rPr>
                        <a:t> </a:t>
                      </a:r>
                      <a:r>
                        <a:rPr lang="nl-NL" sz="1600" dirty="0" err="1">
                          <a:effectLst/>
                          <a:latin typeface="Calibri" charset="0"/>
                          <a:ea typeface="Calibri" charset="0"/>
                          <a:cs typeface="Times New Roman" charset="0"/>
                        </a:rPr>
                        <a:t>geldigi</a:t>
                      </a:r>
                      <a:r>
                        <a:rPr lang="nl-NL" sz="1600" dirty="0">
                          <a:effectLst/>
                          <a:latin typeface="Calibri" charset="0"/>
                          <a:ea typeface="Calibri" charset="0"/>
                          <a:cs typeface="Times New Roman" charset="0"/>
                        </a:rPr>
                        <a:t> </a:t>
                      </a:r>
                      <a:r>
                        <a:rPr lang="nl-NL" sz="1600" dirty="0" err="1">
                          <a:effectLst/>
                          <a:latin typeface="Calibri" charset="0"/>
                          <a:ea typeface="Calibri" charset="0"/>
                          <a:cs typeface="Times New Roman" charset="0"/>
                        </a:rPr>
                        <a:t>yer</a:t>
                      </a:r>
                      <a:endParaRPr lang="nl-NL" sz="1600" dirty="0">
                        <a:effectLst/>
                        <a:latin typeface="Calibri" charset="0"/>
                        <a:ea typeface="Calibri" charset="0"/>
                        <a:cs typeface="Times New Roman" charset="0"/>
                      </a:endParaRPr>
                    </a:p>
                  </a:txBody>
                  <a:tcPr marL="68580" marR="68580" marT="0" marB="0"/>
                </a:tc>
                <a:tc>
                  <a:txBody>
                    <a:bodyPr/>
                    <a:lstStyle/>
                    <a:p>
                      <a:pPr>
                        <a:spcAft>
                          <a:spcPts val="0"/>
                        </a:spcAft>
                      </a:pPr>
                      <a:r>
                        <a:rPr lang="nl-NL" sz="1600" dirty="0">
                          <a:effectLst/>
                          <a:latin typeface="Calibri" charset="0"/>
                          <a:ea typeface="Calibri" charset="0"/>
                          <a:cs typeface="Times New Roman" charset="0"/>
                        </a:rPr>
                        <a:t>Waar je licht ontvangt</a:t>
                      </a:r>
                    </a:p>
                  </a:txBody>
                  <a:tcPr marL="68580" marR="68580" marT="0" marB="0"/>
                </a:tc>
                <a:extLst>
                  <a:ext uri="{0D108BD9-81ED-4DB2-BD59-A6C34878D82A}">
                    <a16:rowId xmlns:a16="http://schemas.microsoft.com/office/drawing/2014/main" val="10012"/>
                  </a:ext>
                </a:extLst>
              </a:tr>
              <a:tr h="401467">
                <a:tc>
                  <a:txBody>
                    <a:bodyPr/>
                    <a:lstStyle/>
                    <a:p>
                      <a:pPr>
                        <a:spcAft>
                          <a:spcPts val="0"/>
                        </a:spcAft>
                      </a:pPr>
                      <a:r>
                        <a:rPr lang="nl-NL" sz="1600">
                          <a:effectLst/>
                          <a:latin typeface="Calibri" charset="0"/>
                          <a:ea typeface="Calibri" charset="0"/>
                          <a:cs typeface="Times New Roman" charset="0"/>
                        </a:rPr>
                        <a:t>Leerling (2)</a:t>
                      </a:r>
                    </a:p>
                  </a:txBody>
                  <a:tcPr marL="68580" marR="68580" marT="0" marB="0"/>
                </a:tc>
                <a:tc>
                  <a:txBody>
                    <a:bodyPr/>
                    <a:lstStyle/>
                    <a:p>
                      <a:pPr>
                        <a:spcAft>
                          <a:spcPts val="0"/>
                        </a:spcAft>
                      </a:pPr>
                      <a:r>
                        <a:rPr lang="nl-NL" sz="1600" dirty="0" err="1">
                          <a:effectLst/>
                          <a:latin typeface="Calibri" charset="0"/>
                          <a:ea typeface="Calibri" charset="0"/>
                          <a:cs typeface="Times New Roman" charset="0"/>
                        </a:rPr>
                        <a:t>Gunesin</a:t>
                      </a:r>
                      <a:r>
                        <a:rPr lang="nl-NL" sz="1600" dirty="0">
                          <a:effectLst/>
                          <a:latin typeface="Calibri" charset="0"/>
                          <a:ea typeface="Calibri" charset="0"/>
                          <a:cs typeface="Times New Roman" charset="0"/>
                        </a:rPr>
                        <a:t> </a:t>
                      </a:r>
                      <a:r>
                        <a:rPr lang="nl-NL" sz="1600" dirty="0" err="1">
                          <a:effectLst/>
                          <a:latin typeface="Calibri" charset="0"/>
                          <a:ea typeface="Calibri" charset="0"/>
                          <a:cs typeface="Times New Roman" charset="0"/>
                        </a:rPr>
                        <a:t>oldugu</a:t>
                      </a:r>
                      <a:r>
                        <a:rPr lang="nl-NL" sz="1600" dirty="0">
                          <a:effectLst/>
                          <a:latin typeface="Calibri" charset="0"/>
                          <a:ea typeface="Calibri" charset="0"/>
                          <a:cs typeface="Times New Roman" charset="0"/>
                        </a:rPr>
                        <a:t> </a:t>
                      </a:r>
                      <a:r>
                        <a:rPr lang="nl-NL" sz="1600" dirty="0" err="1">
                          <a:effectLst/>
                          <a:latin typeface="Calibri" charset="0"/>
                          <a:ea typeface="Calibri" charset="0"/>
                          <a:cs typeface="Times New Roman" charset="0"/>
                        </a:rPr>
                        <a:t>yerdemi</a:t>
                      </a:r>
                      <a:r>
                        <a:rPr lang="nl-NL" sz="1600" dirty="0">
                          <a:effectLst/>
                          <a:latin typeface="Calibri" charset="0"/>
                          <a:ea typeface="Calibri" charset="0"/>
                          <a:cs typeface="Times New Roman" charset="0"/>
                        </a:rPr>
                        <a:t> </a:t>
                      </a:r>
                      <a:r>
                        <a:rPr lang="nl-NL" sz="1600" dirty="0" err="1">
                          <a:effectLst/>
                          <a:latin typeface="Calibri" charset="0"/>
                          <a:ea typeface="Calibri" charset="0"/>
                          <a:cs typeface="Times New Roman" charset="0"/>
                        </a:rPr>
                        <a:t>yapman</a:t>
                      </a:r>
                      <a:r>
                        <a:rPr lang="nl-NL" sz="1600" dirty="0">
                          <a:effectLst/>
                          <a:latin typeface="Calibri" charset="0"/>
                          <a:ea typeface="Calibri" charset="0"/>
                          <a:cs typeface="Times New Roman" charset="0"/>
                        </a:rPr>
                        <a:t> </a:t>
                      </a:r>
                      <a:r>
                        <a:rPr lang="nl-NL" sz="1600" dirty="0" err="1">
                          <a:effectLst/>
                          <a:latin typeface="Calibri" charset="0"/>
                          <a:ea typeface="Calibri" charset="0"/>
                          <a:cs typeface="Times New Roman" charset="0"/>
                        </a:rPr>
                        <a:t>lagzim</a:t>
                      </a:r>
                      <a:r>
                        <a:rPr lang="nl-NL" sz="1600" dirty="0">
                          <a:effectLst/>
                          <a:latin typeface="Calibri" charset="0"/>
                          <a:ea typeface="Calibri" charset="0"/>
                          <a:cs typeface="Times New Roman" charset="0"/>
                        </a:rPr>
                        <a:t>?</a:t>
                      </a:r>
                    </a:p>
                  </a:txBody>
                  <a:tcPr marL="68580" marR="68580" marT="0" marB="0"/>
                </a:tc>
                <a:tc>
                  <a:txBody>
                    <a:bodyPr/>
                    <a:lstStyle/>
                    <a:p>
                      <a:pPr>
                        <a:spcAft>
                          <a:spcPts val="0"/>
                        </a:spcAft>
                      </a:pPr>
                      <a:r>
                        <a:rPr lang="nl-NL" sz="1600" dirty="0">
                          <a:effectLst/>
                          <a:latin typeface="Calibri" charset="0"/>
                          <a:ea typeface="Calibri" charset="0"/>
                          <a:cs typeface="Times New Roman" charset="0"/>
                        </a:rPr>
                        <a:t>Moet je het op een zonnige plek planten?</a:t>
                      </a:r>
                    </a:p>
                  </a:txBody>
                  <a:tcPr marL="68580" marR="68580" marT="0" marB="0"/>
                </a:tc>
                <a:extLst>
                  <a:ext uri="{0D108BD9-81ED-4DB2-BD59-A6C34878D82A}">
                    <a16:rowId xmlns:a16="http://schemas.microsoft.com/office/drawing/2014/main" val="10013"/>
                  </a:ext>
                </a:extLst>
              </a:tr>
              <a:tr h="401467">
                <a:tc>
                  <a:txBody>
                    <a:bodyPr/>
                    <a:lstStyle/>
                    <a:p>
                      <a:pPr>
                        <a:spcAft>
                          <a:spcPts val="0"/>
                        </a:spcAft>
                      </a:pPr>
                      <a:r>
                        <a:rPr lang="nl-NL" sz="1600" dirty="0">
                          <a:effectLst/>
                          <a:latin typeface="Calibri" charset="0"/>
                          <a:ea typeface="Calibri" charset="0"/>
                          <a:cs typeface="Times New Roman" charset="0"/>
                        </a:rPr>
                        <a:t>Leerling (1)</a:t>
                      </a:r>
                    </a:p>
                  </a:txBody>
                  <a:tcPr marL="68580" marR="68580" marT="0" marB="0"/>
                </a:tc>
                <a:tc>
                  <a:txBody>
                    <a:bodyPr/>
                    <a:lstStyle/>
                    <a:p>
                      <a:pPr>
                        <a:spcAft>
                          <a:spcPts val="0"/>
                        </a:spcAft>
                      </a:pPr>
                      <a:r>
                        <a:rPr lang="nl-NL" sz="1600" dirty="0" err="1">
                          <a:effectLst/>
                          <a:latin typeface="Calibri" charset="0"/>
                          <a:ea typeface="Calibri" charset="0"/>
                          <a:cs typeface="Times New Roman" charset="0"/>
                        </a:rPr>
                        <a:t>Gunesin</a:t>
                      </a:r>
                      <a:r>
                        <a:rPr lang="nl-NL" sz="1600" dirty="0">
                          <a:effectLst/>
                          <a:latin typeface="Calibri" charset="0"/>
                          <a:ea typeface="Calibri" charset="0"/>
                          <a:cs typeface="Times New Roman" charset="0"/>
                        </a:rPr>
                        <a:t> </a:t>
                      </a:r>
                      <a:r>
                        <a:rPr lang="nl-NL" sz="1600" dirty="0" err="1">
                          <a:effectLst/>
                          <a:latin typeface="Calibri" charset="0"/>
                          <a:ea typeface="Calibri" charset="0"/>
                          <a:cs typeface="Times New Roman" charset="0"/>
                        </a:rPr>
                        <a:t>oldugu</a:t>
                      </a:r>
                      <a:r>
                        <a:rPr lang="nl-NL" sz="1600" dirty="0">
                          <a:effectLst/>
                          <a:latin typeface="Calibri" charset="0"/>
                          <a:ea typeface="Calibri" charset="0"/>
                          <a:cs typeface="Times New Roman" charset="0"/>
                        </a:rPr>
                        <a:t> </a:t>
                      </a:r>
                      <a:r>
                        <a:rPr lang="nl-NL" sz="1600" dirty="0" err="1">
                          <a:effectLst/>
                          <a:latin typeface="Calibri" charset="0"/>
                          <a:ea typeface="Calibri" charset="0"/>
                          <a:cs typeface="Times New Roman" charset="0"/>
                        </a:rPr>
                        <a:t>yer</a:t>
                      </a:r>
                      <a:endParaRPr lang="nl-NL" sz="1600" dirty="0">
                        <a:effectLst/>
                        <a:latin typeface="Calibri" charset="0"/>
                        <a:ea typeface="Calibri" charset="0"/>
                        <a:cs typeface="Times New Roman" charset="0"/>
                      </a:endParaRPr>
                    </a:p>
                  </a:txBody>
                  <a:tcPr marL="68580" marR="68580" marT="0" marB="0"/>
                </a:tc>
                <a:tc>
                  <a:txBody>
                    <a:bodyPr/>
                    <a:lstStyle/>
                    <a:p>
                      <a:pPr>
                        <a:spcAft>
                          <a:spcPts val="0"/>
                        </a:spcAft>
                      </a:pPr>
                      <a:r>
                        <a:rPr lang="nl-NL" sz="1600" dirty="0">
                          <a:effectLst/>
                          <a:latin typeface="Calibri" charset="0"/>
                          <a:ea typeface="Calibri" charset="0"/>
                          <a:cs typeface="Times New Roman" charset="0"/>
                        </a:rPr>
                        <a:t>Op een zonnige plek</a:t>
                      </a:r>
                    </a:p>
                  </a:txBody>
                  <a:tcPr marL="68580" marR="68580" marT="0" marB="0"/>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94503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9893" y="2049547"/>
            <a:ext cx="2235059" cy="3232316"/>
          </a:xfrm>
        </p:spPr>
      </p:pic>
      <p:graphicFrame>
        <p:nvGraphicFramePr>
          <p:cNvPr id="6" name="Tijdelijke aanduiding voor inhoud 3"/>
          <p:cNvGraphicFramePr>
            <a:graphicFrameLocks/>
          </p:cNvGraphicFramePr>
          <p:nvPr/>
        </p:nvGraphicFramePr>
        <p:xfrm>
          <a:off x="2791325" y="225985"/>
          <a:ext cx="6027822" cy="6295133"/>
        </p:xfrm>
        <a:graphic>
          <a:graphicData uri="http://schemas.openxmlformats.org/drawingml/2006/table">
            <a:tbl>
              <a:tblPr firstRow="1" bandRow="1">
                <a:tableStyleId>{5940675A-B579-460E-94D1-54222C63F5DA}</a:tableStyleId>
              </a:tblPr>
              <a:tblGrid>
                <a:gridCol w="952663">
                  <a:extLst>
                    <a:ext uri="{9D8B030D-6E8A-4147-A177-3AD203B41FA5}">
                      <a16:colId xmlns:a16="http://schemas.microsoft.com/office/drawing/2014/main" val="20000"/>
                    </a:ext>
                  </a:extLst>
                </a:gridCol>
                <a:gridCol w="3065885">
                  <a:extLst>
                    <a:ext uri="{9D8B030D-6E8A-4147-A177-3AD203B41FA5}">
                      <a16:colId xmlns:a16="http://schemas.microsoft.com/office/drawing/2014/main" val="20001"/>
                    </a:ext>
                  </a:extLst>
                </a:gridCol>
                <a:gridCol w="2009274">
                  <a:extLst>
                    <a:ext uri="{9D8B030D-6E8A-4147-A177-3AD203B41FA5}">
                      <a16:colId xmlns:a16="http://schemas.microsoft.com/office/drawing/2014/main" val="20002"/>
                    </a:ext>
                  </a:extLst>
                </a:gridCol>
              </a:tblGrid>
              <a:tr h="443832">
                <a:tc>
                  <a:txBody>
                    <a:bodyPr/>
                    <a:lstStyle/>
                    <a:p>
                      <a:pPr>
                        <a:spcAft>
                          <a:spcPts val="0"/>
                        </a:spcAft>
                      </a:pPr>
                      <a:r>
                        <a:rPr lang="nl-NL" sz="1400" dirty="0">
                          <a:effectLst/>
                          <a:latin typeface="Calibri" charset="0"/>
                          <a:ea typeface="Calibri" charset="0"/>
                          <a:cs typeface="Times New Roman" charset="0"/>
                        </a:rPr>
                        <a:t>Leerling (1)</a:t>
                      </a:r>
                    </a:p>
                  </a:txBody>
                  <a:tcPr marL="68580" marR="68580" marT="0" marB="0"/>
                </a:tc>
                <a:tc>
                  <a:txBody>
                    <a:bodyPr/>
                    <a:lstStyle/>
                    <a:p>
                      <a:pPr>
                        <a:spcAft>
                          <a:spcPts val="0"/>
                        </a:spcAft>
                      </a:pPr>
                      <a:r>
                        <a:rPr lang="nl-NL" sz="1400" dirty="0" err="1">
                          <a:effectLst/>
                          <a:latin typeface="Calibri" charset="0"/>
                          <a:ea typeface="Calibri" charset="0"/>
                          <a:cs typeface="Times New Roman" charset="0"/>
                        </a:rPr>
                        <a:t>Burasi</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cok</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guzel</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olmus</a:t>
                      </a:r>
                      <a:r>
                        <a:rPr lang="nl-NL" sz="1400" dirty="0">
                          <a:effectLst/>
                          <a:latin typeface="Calibri" charset="0"/>
                          <a:ea typeface="Calibri" charset="0"/>
                          <a:cs typeface="Times New Roman" charset="0"/>
                        </a:rPr>
                        <a:t>.</a:t>
                      </a:r>
                    </a:p>
                  </a:txBody>
                  <a:tcPr marL="68580" marR="68580" marT="0" marB="0"/>
                </a:tc>
                <a:tc>
                  <a:txBody>
                    <a:bodyPr/>
                    <a:lstStyle/>
                    <a:p>
                      <a:pPr>
                        <a:spcAft>
                          <a:spcPts val="0"/>
                        </a:spcAft>
                      </a:pPr>
                      <a:r>
                        <a:rPr lang="nl-NL" sz="1400">
                          <a:effectLst/>
                          <a:latin typeface="Calibri" charset="0"/>
                          <a:ea typeface="Calibri" charset="0"/>
                          <a:cs typeface="Times New Roman" charset="0"/>
                        </a:rPr>
                        <a:t>Dit stukje ziet er goed uit.</a:t>
                      </a:r>
                    </a:p>
                  </a:txBody>
                  <a:tcPr marL="68580" marR="68580" marT="0" marB="0"/>
                </a:tc>
                <a:extLst>
                  <a:ext uri="{0D108BD9-81ED-4DB2-BD59-A6C34878D82A}">
                    <a16:rowId xmlns:a16="http://schemas.microsoft.com/office/drawing/2014/main" val="10000"/>
                  </a:ext>
                </a:extLst>
              </a:tr>
              <a:tr h="696305">
                <a:tc>
                  <a:txBody>
                    <a:bodyPr/>
                    <a:lstStyle/>
                    <a:p>
                      <a:pPr>
                        <a:spcAft>
                          <a:spcPts val="0"/>
                        </a:spcAft>
                      </a:pPr>
                      <a:r>
                        <a:rPr lang="nl-NL" sz="1400">
                          <a:effectLst/>
                          <a:latin typeface="Calibri" charset="0"/>
                          <a:ea typeface="Calibri" charset="0"/>
                          <a:cs typeface="Times New Roman" charset="0"/>
                        </a:rPr>
                        <a:t>Leerling (4)</a:t>
                      </a:r>
                    </a:p>
                  </a:txBody>
                  <a:tcPr marL="68580" marR="68580" marT="0" marB="0"/>
                </a:tc>
                <a:tc>
                  <a:txBody>
                    <a:bodyPr/>
                    <a:lstStyle/>
                    <a:p>
                      <a:pPr>
                        <a:spcAft>
                          <a:spcPts val="0"/>
                        </a:spcAft>
                      </a:pPr>
                      <a:r>
                        <a:rPr lang="nl-NL" sz="1400" dirty="0">
                          <a:effectLst/>
                          <a:latin typeface="Calibri" charset="0"/>
                          <a:ea typeface="Calibri" charset="0"/>
                          <a:cs typeface="Times New Roman" charset="0"/>
                        </a:rPr>
                        <a:t>We gaan wel dit gebruiken. Ik vind tot hier belangrijker want hier staat wat we willen weten. </a:t>
                      </a:r>
                    </a:p>
                  </a:txBody>
                  <a:tcPr marL="68580" marR="68580" marT="0" marB="0"/>
                </a:tc>
                <a:tc>
                  <a:txBody>
                    <a:bodyPr/>
                    <a:lstStyle/>
                    <a:p>
                      <a:pPr>
                        <a:spcAft>
                          <a:spcPts val="0"/>
                        </a:spcAft>
                      </a:pPr>
                      <a:r>
                        <a:rPr lang="nl-NL" sz="1400">
                          <a:effectLst/>
                          <a:latin typeface="Calibri" charset="0"/>
                          <a:ea typeface="Calibri" charset="0"/>
                          <a:cs typeface="Times New Roman" charset="0"/>
                        </a:rPr>
                        <a:t> </a:t>
                      </a:r>
                    </a:p>
                  </a:txBody>
                  <a:tcPr marL="68580" marR="68580" marT="0" marB="0"/>
                </a:tc>
                <a:extLst>
                  <a:ext uri="{0D108BD9-81ED-4DB2-BD59-A6C34878D82A}">
                    <a16:rowId xmlns:a16="http://schemas.microsoft.com/office/drawing/2014/main" val="10001"/>
                  </a:ext>
                </a:extLst>
              </a:tr>
              <a:tr h="665748">
                <a:tc>
                  <a:txBody>
                    <a:bodyPr/>
                    <a:lstStyle/>
                    <a:p>
                      <a:pPr>
                        <a:spcAft>
                          <a:spcPts val="0"/>
                        </a:spcAft>
                      </a:pPr>
                      <a:r>
                        <a:rPr lang="nl-NL" sz="1400">
                          <a:effectLst/>
                          <a:latin typeface="Calibri" charset="0"/>
                          <a:ea typeface="Calibri" charset="0"/>
                          <a:cs typeface="Times New Roman" charset="0"/>
                        </a:rPr>
                        <a:t>Leerling (1)</a:t>
                      </a:r>
                    </a:p>
                  </a:txBody>
                  <a:tcPr marL="68580" marR="68580" marT="0" marB="0"/>
                </a:tc>
                <a:tc>
                  <a:txBody>
                    <a:bodyPr/>
                    <a:lstStyle/>
                    <a:p>
                      <a:pPr>
                        <a:spcAft>
                          <a:spcPts val="0"/>
                        </a:spcAft>
                      </a:pPr>
                      <a:r>
                        <a:rPr lang="nl-NL" sz="1400" dirty="0" err="1">
                          <a:effectLst/>
                          <a:latin typeface="Calibri" charset="0"/>
                          <a:ea typeface="Calibri" charset="0"/>
                          <a:cs typeface="Times New Roman" charset="0"/>
                        </a:rPr>
                        <a:t>Hepsini</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direk</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okuyalim</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cunku</a:t>
                      </a:r>
                      <a:r>
                        <a:rPr lang="nl-NL" sz="1400" dirty="0">
                          <a:effectLst/>
                          <a:latin typeface="Calibri" charset="0"/>
                          <a:ea typeface="Calibri" charset="0"/>
                          <a:cs typeface="Times New Roman" charset="0"/>
                        </a:rPr>
                        <a:t> zaten </a:t>
                      </a:r>
                      <a:r>
                        <a:rPr lang="nl-NL" sz="1400" dirty="0" err="1">
                          <a:effectLst/>
                          <a:latin typeface="Calibri" charset="0"/>
                          <a:ea typeface="Calibri" charset="0"/>
                          <a:cs typeface="Times New Roman" charset="0"/>
                        </a:rPr>
                        <a:t>cok</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az</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birsey</a:t>
                      </a:r>
                      <a:r>
                        <a:rPr lang="nl-NL" sz="1400" dirty="0">
                          <a:effectLst/>
                          <a:latin typeface="Calibri" charset="0"/>
                          <a:ea typeface="Calibri" charset="0"/>
                          <a:cs typeface="Times New Roman" charset="0"/>
                        </a:rPr>
                        <a:t> var. </a:t>
                      </a:r>
                    </a:p>
                  </a:txBody>
                  <a:tcPr marL="68580" marR="68580" marT="0" marB="0"/>
                </a:tc>
                <a:tc>
                  <a:txBody>
                    <a:bodyPr/>
                    <a:lstStyle/>
                    <a:p>
                      <a:pPr>
                        <a:spcAft>
                          <a:spcPts val="0"/>
                        </a:spcAft>
                      </a:pPr>
                      <a:r>
                        <a:rPr lang="nl-NL" sz="1400">
                          <a:effectLst/>
                          <a:latin typeface="Calibri" charset="0"/>
                          <a:ea typeface="Calibri" charset="0"/>
                          <a:cs typeface="Times New Roman" charset="0"/>
                        </a:rPr>
                        <a:t>Laten we meteen alles lezen. Zoveel is het niet.</a:t>
                      </a:r>
                    </a:p>
                  </a:txBody>
                  <a:tcPr marL="68580" marR="68580" marT="0" marB="0"/>
                </a:tc>
                <a:extLst>
                  <a:ext uri="{0D108BD9-81ED-4DB2-BD59-A6C34878D82A}">
                    <a16:rowId xmlns:a16="http://schemas.microsoft.com/office/drawing/2014/main" val="10002"/>
                  </a:ext>
                </a:extLst>
              </a:tr>
              <a:tr h="443832">
                <a:tc>
                  <a:txBody>
                    <a:bodyPr/>
                    <a:lstStyle/>
                    <a:p>
                      <a:pPr>
                        <a:spcAft>
                          <a:spcPts val="0"/>
                        </a:spcAft>
                      </a:pPr>
                      <a:r>
                        <a:rPr lang="nl-NL" sz="1400">
                          <a:effectLst/>
                          <a:latin typeface="Calibri" charset="0"/>
                          <a:ea typeface="Calibri" charset="0"/>
                          <a:cs typeface="Times New Roman" charset="0"/>
                        </a:rPr>
                        <a:t>Leerling (2)</a:t>
                      </a:r>
                    </a:p>
                  </a:txBody>
                  <a:tcPr marL="68580" marR="68580" marT="0" marB="0"/>
                </a:tc>
                <a:tc>
                  <a:txBody>
                    <a:bodyPr/>
                    <a:lstStyle/>
                    <a:p>
                      <a:pPr>
                        <a:spcAft>
                          <a:spcPts val="0"/>
                        </a:spcAft>
                      </a:pPr>
                      <a:r>
                        <a:rPr lang="nl-NL" sz="1400" dirty="0">
                          <a:effectLst/>
                          <a:latin typeface="Calibri" charset="0"/>
                          <a:ea typeface="Calibri" charset="0"/>
                          <a:cs typeface="Times New Roman" charset="0"/>
                        </a:rPr>
                        <a:t>Je mag maar een deel.</a:t>
                      </a:r>
                    </a:p>
                  </a:txBody>
                  <a:tcPr marL="68580" marR="68580" marT="0" marB="0"/>
                </a:tc>
                <a:tc>
                  <a:txBody>
                    <a:bodyPr/>
                    <a:lstStyle/>
                    <a:p>
                      <a:pPr>
                        <a:spcAft>
                          <a:spcPts val="0"/>
                        </a:spcAft>
                      </a:pPr>
                      <a:r>
                        <a:rPr lang="nl-NL" sz="1400">
                          <a:effectLst/>
                          <a:latin typeface="Calibri" charset="0"/>
                          <a:ea typeface="Calibri" charset="0"/>
                          <a:cs typeface="Times New Roman" charset="0"/>
                        </a:rPr>
                        <a:t> </a:t>
                      </a:r>
                    </a:p>
                  </a:txBody>
                  <a:tcPr marL="68580" marR="68580" marT="0" marB="0"/>
                </a:tc>
                <a:extLst>
                  <a:ext uri="{0D108BD9-81ED-4DB2-BD59-A6C34878D82A}">
                    <a16:rowId xmlns:a16="http://schemas.microsoft.com/office/drawing/2014/main" val="10003"/>
                  </a:ext>
                </a:extLst>
              </a:tr>
              <a:tr h="1331495">
                <a:tc>
                  <a:txBody>
                    <a:bodyPr/>
                    <a:lstStyle/>
                    <a:p>
                      <a:pPr>
                        <a:spcAft>
                          <a:spcPts val="0"/>
                        </a:spcAft>
                      </a:pPr>
                      <a:r>
                        <a:rPr lang="nl-NL" sz="1400">
                          <a:effectLst/>
                          <a:latin typeface="Calibri" charset="0"/>
                          <a:ea typeface="Calibri" charset="0"/>
                          <a:cs typeface="Times New Roman" charset="0"/>
                        </a:rPr>
                        <a:t>Leerling (4)</a:t>
                      </a:r>
                    </a:p>
                  </a:txBody>
                  <a:tcPr marL="68580" marR="68580" marT="0" marB="0"/>
                </a:tc>
                <a:tc>
                  <a:txBody>
                    <a:bodyPr/>
                    <a:lstStyle/>
                    <a:p>
                      <a:pPr>
                        <a:spcAft>
                          <a:spcPts val="0"/>
                        </a:spcAft>
                      </a:pPr>
                      <a:r>
                        <a:rPr lang="nl-NL" sz="1400" dirty="0">
                          <a:effectLst/>
                          <a:latin typeface="Calibri" charset="0"/>
                          <a:ea typeface="Calibri" charset="0"/>
                          <a:cs typeface="Times New Roman" charset="0"/>
                        </a:rPr>
                        <a:t>We gaan wel planten zijn mensen ze groeien uit een embryo en groeit tot, groeien tot een plant. Toch? Ja als we dat alleen toch erbij zetten denken ze dat we nog verder gaan. Dus ik denk dat toch erbij echt moet.</a:t>
                      </a:r>
                    </a:p>
                  </a:txBody>
                  <a:tcPr marL="68580" marR="68580" marT="0" marB="0"/>
                </a:tc>
                <a:tc>
                  <a:txBody>
                    <a:bodyPr/>
                    <a:lstStyle/>
                    <a:p>
                      <a:pPr>
                        <a:spcAft>
                          <a:spcPts val="0"/>
                        </a:spcAft>
                      </a:pPr>
                      <a:r>
                        <a:rPr lang="nl-NL" sz="1400" dirty="0">
                          <a:effectLst/>
                          <a:latin typeface="Calibri" charset="0"/>
                          <a:ea typeface="Calibri" charset="0"/>
                          <a:cs typeface="Times New Roman" charset="0"/>
                        </a:rPr>
                        <a:t> </a:t>
                      </a:r>
                    </a:p>
                  </a:txBody>
                  <a:tcPr marL="68580" marR="68580" marT="0" marB="0"/>
                </a:tc>
                <a:extLst>
                  <a:ext uri="{0D108BD9-81ED-4DB2-BD59-A6C34878D82A}">
                    <a16:rowId xmlns:a16="http://schemas.microsoft.com/office/drawing/2014/main" val="10004"/>
                  </a:ext>
                </a:extLst>
              </a:tr>
              <a:tr h="443832">
                <a:tc>
                  <a:txBody>
                    <a:bodyPr/>
                    <a:lstStyle/>
                    <a:p>
                      <a:pPr>
                        <a:spcAft>
                          <a:spcPts val="0"/>
                        </a:spcAft>
                      </a:pPr>
                      <a:r>
                        <a:rPr lang="nl-NL" sz="1400">
                          <a:effectLst/>
                          <a:latin typeface="Calibri" charset="0"/>
                          <a:ea typeface="Calibri" charset="0"/>
                          <a:cs typeface="Times New Roman" charset="0"/>
                        </a:rPr>
                        <a:t>Leerling (1)</a:t>
                      </a:r>
                    </a:p>
                  </a:txBody>
                  <a:tcPr marL="68580" marR="68580" marT="0" marB="0"/>
                </a:tc>
                <a:tc>
                  <a:txBody>
                    <a:bodyPr/>
                    <a:lstStyle/>
                    <a:p>
                      <a:pPr>
                        <a:spcAft>
                          <a:spcPts val="0"/>
                        </a:spcAft>
                      </a:pPr>
                      <a:r>
                        <a:rPr lang="nl-NL" sz="1400">
                          <a:effectLst/>
                          <a:latin typeface="Calibri" charset="0"/>
                          <a:ea typeface="Calibri" charset="0"/>
                          <a:cs typeface="Times New Roman" charset="0"/>
                        </a:rPr>
                        <a:t>Turkce konussana.</a:t>
                      </a:r>
                    </a:p>
                  </a:txBody>
                  <a:tcPr marL="68580" marR="68580" marT="0" marB="0"/>
                </a:tc>
                <a:tc>
                  <a:txBody>
                    <a:bodyPr/>
                    <a:lstStyle/>
                    <a:p>
                      <a:pPr>
                        <a:spcAft>
                          <a:spcPts val="0"/>
                        </a:spcAft>
                      </a:pPr>
                      <a:r>
                        <a:rPr lang="nl-NL" sz="1400" dirty="0">
                          <a:effectLst/>
                          <a:latin typeface="Calibri" charset="0"/>
                          <a:ea typeface="Calibri" charset="0"/>
                          <a:cs typeface="Times New Roman" charset="0"/>
                        </a:rPr>
                        <a:t>Praat Turks dan.</a:t>
                      </a:r>
                    </a:p>
                  </a:txBody>
                  <a:tcPr marL="68580" marR="68580" marT="0" marB="0"/>
                </a:tc>
                <a:extLst>
                  <a:ext uri="{0D108BD9-81ED-4DB2-BD59-A6C34878D82A}">
                    <a16:rowId xmlns:a16="http://schemas.microsoft.com/office/drawing/2014/main" val="10005"/>
                  </a:ext>
                </a:extLst>
              </a:tr>
              <a:tr h="443832">
                <a:tc>
                  <a:txBody>
                    <a:bodyPr/>
                    <a:lstStyle/>
                    <a:p>
                      <a:pPr>
                        <a:spcAft>
                          <a:spcPts val="0"/>
                        </a:spcAft>
                      </a:pPr>
                      <a:r>
                        <a:rPr lang="nl-NL" sz="1400">
                          <a:effectLst/>
                          <a:latin typeface="Calibri" charset="0"/>
                          <a:ea typeface="Calibri" charset="0"/>
                          <a:cs typeface="Times New Roman" charset="0"/>
                        </a:rPr>
                        <a:t>Leerling (1)</a:t>
                      </a:r>
                    </a:p>
                  </a:txBody>
                  <a:tcPr marL="68580" marR="68580" marT="0" marB="0"/>
                </a:tc>
                <a:tc>
                  <a:txBody>
                    <a:bodyPr/>
                    <a:lstStyle/>
                    <a:p>
                      <a:pPr>
                        <a:spcAft>
                          <a:spcPts val="0"/>
                        </a:spcAft>
                      </a:pPr>
                      <a:r>
                        <a:rPr lang="nl-NL" sz="1400" dirty="0" err="1">
                          <a:effectLst/>
                          <a:latin typeface="Calibri" charset="0"/>
                          <a:ea typeface="Calibri" charset="0"/>
                          <a:cs typeface="Times New Roman" charset="0"/>
                        </a:rPr>
                        <a:t>Ozaman</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sey</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yapariz</a:t>
                      </a:r>
                      <a:r>
                        <a:rPr lang="nl-NL" sz="1400" dirty="0">
                          <a:effectLst/>
                          <a:latin typeface="Calibri" charset="0"/>
                          <a:ea typeface="Calibri" charset="0"/>
                          <a:cs typeface="Times New Roman" charset="0"/>
                        </a:rPr>
                        <a:t>.</a:t>
                      </a:r>
                    </a:p>
                  </a:txBody>
                  <a:tcPr marL="68580" marR="68580" marT="0" marB="0"/>
                </a:tc>
                <a:tc>
                  <a:txBody>
                    <a:bodyPr/>
                    <a:lstStyle/>
                    <a:p>
                      <a:pPr>
                        <a:spcAft>
                          <a:spcPts val="0"/>
                        </a:spcAft>
                      </a:pPr>
                      <a:r>
                        <a:rPr lang="nl-NL" sz="1400" dirty="0">
                          <a:effectLst/>
                          <a:latin typeface="Calibri" charset="0"/>
                          <a:ea typeface="Calibri" charset="0"/>
                          <a:cs typeface="Times New Roman" charset="0"/>
                        </a:rPr>
                        <a:t>Dan doen we ding.</a:t>
                      </a:r>
                    </a:p>
                  </a:txBody>
                  <a:tcPr marL="68580" marR="68580" marT="0" marB="0"/>
                </a:tc>
                <a:extLst>
                  <a:ext uri="{0D108BD9-81ED-4DB2-BD59-A6C34878D82A}">
                    <a16:rowId xmlns:a16="http://schemas.microsoft.com/office/drawing/2014/main" val="10006"/>
                  </a:ext>
                </a:extLst>
              </a:tr>
              <a:tr h="665748">
                <a:tc>
                  <a:txBody>
                    <a:bodyPr/>
                    <a:lstStyle/>
                    <a:p>
                      <a:pPr>
                        <a:spcAft>
                          <a:spcPts val="0"/>
                        </a:spcAft>
                      </a:pPr>
                      <a:r>
                        <a:rPr lang="nl-NL" sz="1400">
                          <a:effectLst/>
                          <a:latin typeface="Calibri" charset="0"/>
                          <a:ea typeface="Calibri" charset="0"/>
                          <a:cs typeface="Times New Roman" charset="0"/>
                        </a:rPr>
                        <a:t>Leerling (4)</a:t>
                      </a:r>
                    </a:p>
                  </a:txBody>
                  <a:tcPr marL="68580" marR="68580" marT="0" marB="0"/>
                </a:tc>
                <a:tc>
                  <a:txBody>
                    <a:bodyPr/>
                    <a:lstStyle/>
                    <a:p>
                      <a:pPr>
                        <a:spcAft>
                          <a:spcPts val="0"/>
                        </a:spcAft>
                      </a:pPr>
                      <a:r>
                        <a:rPr lang="nl-NL" sz="1400" dirty="0" err="1">
                          <a:effectLst/>
                          <a:latin typeface="Calibri" charset="0"/>
                          <a:ea typeface="Calibri" charset="0"/>
                          <a:cs typeface="Times New Roman" charset="0"/>
                        </a:rPr>
                        <a:t>Sunu</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demeyelim</a:t>
                      </a:r>
                      <a:r>
                        <a:rPr lang="nl-NL" sz="1400" dirty="0">
                          <a:effectLst/>
                          <a:latin typeface="Calibri" charset="0"/>
                          <a:ea typeface="Calibri" charset="0"/>
                          <a:cs typeface="Times New Roman" charset="0"/>
                        </a:rPr>
                        <a:t>.</a:t>
                      </a:r>
                    </a:p>
                    <a:p>
                      <a:pPr>
                        <a:spcAft>
                          <a:spcPts val="0"/>
                        </a:spcAft>
                      </a:pPr>
                      <a:r>
                        <a:rPr lang="nl-NL" sz="1400" dirty="0">
                          <a:effectLst/>
                          <a:latin typeface="Calibri" charset="0"/>
                          <a:ea typeface="Calibri" charset="0"/>
                          <a:cs typeface="Times New Roman" charset="0"/>
                        </a:rPr>
                        <a:t>Wat wij willen weten. Dat hoeft toch niet.</a:t>
                      </a:r>
                    </a:p>
                  </a:txBody>
                  <a:tcPr marL="68580" marR="68580" marT="0" marB="0"/>
                </a:tc>
                <a:tc>
                  <a:txBody>
                    <a:bodyPr/>
                    <a:lstStyle/>
                    <a:p>
                      <a:pPr>
                        <a:spcAft>
                          <a:spcPts val="0"/>
                        </a:spcAft>
                      </a:pPr>
                      <a:r>
                        <a:rPr lang="nl-NL" sz="1400" dirty="0">
                          <a:effectLst/>
                          <a:latin typeface="Calibri" charset="0"/>
                          <a:ea typeface="Calibri" charset="0"/>
                          <a:cs typeface="Times New Roman" charset="0"/>
                        </a:rPr>
                        <a:t>Laten we dit stukje niet zeggen.</a:t>
                      </a:r>
                    </a:p>
                  </a:txBody>
                  <a:tcPr marL="68580" marR="68580" marT="0" marB="0"/>
                </a:tc>
                <a:extLst>
                  <a:ext uri="{0D108BD9-81ED-4DB2-BD59-A6C34878D82A}">
                    <a16:rowId xmlns:a16="http://schemas.microsoft.com/office/drawing/2014/main" val="10007"/>
                  </a:ext>
                </a:extLst>
              </a:tr>
              <a:tr h="1160509">
                <a:tc>
                  <a:txBody>
                    <a:bodyPr/>
                    <a:lstStyle/>
                    <a:p>
                      <a:pPr>
                        <a:spcAft>
                          <a:spcPts val="0"/>
                        </a:spcAft>
                      </a:pPr>
                      <a:r>
                        <a:rPr lang="nl-NL" sz="1400">
                          <a:effectLst/>
                          <a:latin typeface="Calibri" charset="0"/>
                          <a:ea typeface="Calibri" charset="0"/>
                          <a:cs typeface="Times New Roman" charset="0"/>
                        </a:rPr>
                        <a:t>Leerling (1)</a:t>
                      </a:r>
                    </a:p>
                  </a:txBody>
                  <a:tcPr marL="68580" marR="68580" marT="0" marB="0"/>
                </a:tc>
                <a:tc>
                  <a:txBody>
                    <a:bodyPr/>
                    <a:lstStyle/>
                    <a:p>
                      <a:pPr>
                        <a:spcAft>
                          <a:spcPts val="0"/>
                        </a:spcAft>
                      </a:pPr>
                      <a:r>
                        <a:rPr lang="nl-NL" sz="1400" dirty="0" err="1">
                          <a:effectLst/>
                          <a:latin typeface="Calibri" charset="0"/>
                          <a:ea typeface="Calibri" charset="0"/>
                          <a:cs typeface="Times New Roman" charset="0"/>
                        </a:rPr>
                        <a:t>Ozaman</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soyle</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yapalim</a:t>
                      </a:r>
                      <a:r>
                        <a:rPr lang="nl-NL" sz="1400" dirty="0">
                          <a:effectLst/>
                          <a:latin typeface="Calibri" charset="0"/>
                          <a:ea typeface="Calibri" charset="0"/>
                          <a:cs typeface="Times New Roman" charset="0"/>
                        </a:rPr>
                        <a:t>…</a:t>
                      </a:r>
                    </a:p>
                    <a:p>
                      <a:pPr>
                        <a:spcAft>
                          <a:spcPts val="0"/>
                        </a:spcAft>
                      </a:pPr>
                      <a:r>
                        <a:rPr lang="nl-NL" sz="1400" dirty="0">
                          <a:effectLst/>
                          <a:latin typeface="Calibri" charset="0"/>
                          <a:ea typeface="Calibri" charset="0"/>
                          <a:cs typeface="Times New Roman" charset="0"/>
                        </a:rPr>
                        <a:t>Planten zijn net als mensen. Ze groeien uit een embryo. Wij willen weten…</a:t>
                      </a:r>
                    </a:p>
                    <a:p>
                      <a:pPr>
                        <a:spcAft>
                          <a:spcPts val="0"/>
                        </a:spcAft>
                      </a:pPr>
                      <a:r>
                        <a:rPr lang="nl-NL" sz="1400" dirty="0" err="1">
                          <a:effectLst/>
                          <a:latin typeface="Calibri" charset="0"/>
                          <a:ea typeface="Calibri" charset="0"/>
                          <a:cs typeface="Times New Roman" charset="0"/>
                        </a:rPr>
                        <a:t>Direk</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buraya</a:t>
                      </a:r>
                      <a:r>
                        <a:rPr lang="nl-NL" sz="1400" dirty="0">
                          <a:effectLst/>
                          <a:latin typeface="Calibri" charset="0"/>
                          <a:ea typeface="Calibri" charset="0"/>
                          <a:cs typeface="Times New Roman" charset="0"/>
                        </a:rPr>
                        <a:t> </a:t>
                      </a:r>
                      <a:r>
                        <a:rPr lang="nl-NL" sz="1400" dirty="0" err="1">
                          <a:effectLst/>
                          <a:latin typeface="Calibri" charset="0"/>
                          <a:ea typeface="Calibri" charset="0"/>
                          <a:cs typeface="Times New Roman" charset="0"/>
                        </a:rPr>
                        <a:t>geceriz</a:t>
                      </a:r>
                      <a:r>
                        <a:rPr lang="nl-NL" sz="1400" dirty="0">
                          <a:effectLst/>
                          <a:latin typeface="Calibri" charset="0"/>
                          <a:ea typeface="Calibri" charset="0"/>
                          <a:cs typeface="Times New Roman" charset="0"/>
                        </a:rPr>
                        <a:t>.</a:t>
                      </a:r>
                    </a:p>
                  </a:txBody>
                  <a:tcPr marL="68580" marR="68580" marT="0" marB="0"/>
                </a:tc>
                <a:tc>
                  <a:txBody>
                    <a:bodyPr/>
                    <a:lstStyle/>
                    <a:p>
                      <a:pPr>
                        <a:spcAft>
                          <a:spcPts val="0"/>
                        </a:spcAft>
                      </a:pPr>
                      <a:r>
                        <a:rPr lang="nl-NL" sz="1400" dirty="0">
                          <a:effectLst/>
                          <a:latin typeface="Calibri" charset="0"/>
                          <a:ea typeface="Calibri" charset="0"/>
                          <a:cs typeface="Times New Roman" charset="0"/>
                        </a:rPr>
                        <a:t>Dan doen we het zo….</a:t>
                      </a:r>
                    </a:p>
                    <a:p>
                      <a:pPr>
                        <a:spcAft>
                          <a:spcPts val="0"/>
                        </a:spcAft>
                      </a:pPr>
                      <a:r>
                        <a:rPr lang="nl-NL" sz="1400" dirty="0">
                          <a:effectLst/>
                          <a:latin typeface="Calibri" charset="0"/>
                          <a:ea typeface="Calibri" charset="0"/>
                          <a:cs typeface="Times New Roman" charset="0"/>
                        </a:rPr>
                        <a:t> </a:t>
                      </a:r>
                    </a:p>
                    <a:p>
                      <a:pPr>
                        <a:spcAft>
                          <a:spcPts val="0"/>
                        </a:spcAft>
                      </a:pPr>
                      <a:r>
                        <a:rPr lang="nl-NL" sz="1400" dirty="0">
                          <a:effectLst/>
                          <a:latin typeface="Calibri" charset="0"/>
                          <a:ea typeface="Calibri" charset="0"/>
                          <a:cs typeface="Times New Roman" charset="0"/>
                        </a:rPr>
                        <a:t> </a:t>
                      </a:r>
                    </a:p>
                    <a:p>
                      <a:pPr>
                        <a:spcAft>
                          <a:spcPts val="0"/>
                        </a:spcAft>
                      </a:pPr>
                      <a:r>
                        <a:rPr lang="nl-NL" sz="1400" dirty="0">
                          <a:effectLst/>
                          <a:latin typeface="Calibri" charset="0"/>
                          <a:ea typeface="Calibri" charset="0"/>
                          <a:cs typeface="Times New Roman" charset="0"/>
                        </a:rPr>
                        <a:t>Laten we meteen dit stukje gewoon doen.</a:t>
                      </a:r>
                    </a:p>
                  </a:txBody>
                  <a:tcPr marL="68580" marR="68580"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30776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17558"/>
            <a:ext cx="8229600" cy="4008605"/>
          </a:xfrm>
        </p:spPr>
        <p:txBody>
          <a:bodyPr>
            <a:normAutofit fontScale="92500"/>
          </a:bodyPr>
          <a:lstStyle/>
          <a:p>
            <a:pPr marL="0" indent="0">
              <a:buNone/>
            </a:pPr>
            <a:endParaRPr lang="nl-NL" dirty="0"/>
          </a:p>
          <a:p>
            <a:pPr marL="0" indent="0">
              <a:buNone/>
            </a:pPr>
            <a:r>
              <a:rPr lang="nl-NL" dirty="0"/>
              <a:t>Producten</a:t>
            </a:r>
          </a:p>
          <a:p>
            <a:endParaRPr lang="nl-NL" dirty="0"/>
          </a:p>
          <a:p>
            <a:r>
              <a:rPr lang="nl-NL" dirty="0"/>
              <a:t>Maak een meertalige woordenlijst met de leerlingen in de klas (DAT en CAT). Voeg ook enkele sleutelzinnen toe in verschillende talen. De woordenlijst moet beschikbaar zijn voor de leerlingen gedurende de hele module. </a:t>
            </a:r>
          </a:p>
          <a:p>
            <a:r>
              <a:rPr lang="nl-NL" dirty="0"/>
              <a:t>Laat leerlingen meertalige verslagen van experimenten maken.</a:t>
            </a:r>
          </a:p>
          <a:p>
            <a:pPr marL="0" indent="0">
              <a:buNone/>
            </a:pPr>
            <a:endParaRPr lang="nl-NL" dirty="0"/>
          </a:p>
        </p:txBody>
      </p:sp>
      <p:grpSp>
        <p:nvGrpSpPr>
          <p:cNvPr id="4" name="Groep 3"/>
          <p:cNvGrpSpPr/>
          <p:nvPr/>
        </p:nvGrpSpPr>
        <p:grpSpPr>
          <a:xfrm>
            <a:off x="252663" y="2313393"/>
            <a:ext cx="2596131" cy="977032"/>
            <a:chOff x="578172" y="1986222"/>
            <a:chExt cx="1930965" cy="981000"/>
          </a:xfrm>
        </p:grpSpPr>
        <p:sp>
          <p:nvSpPr>
            <p:cNvPr id="5" name="Afgeronde rechthoek 4"/>
            <p:cNvSpPr/>
            <p:nvPr/>
          </p:nvSpPr>
          <p:spPr>
            <a:xfrm>
              <a:off x="589899" y="1986222"/>
              <a:ext cx="1919238" cy="9810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Afgeronde rechthoek 4"/>
            <p:cNvSpPr/>
            <p:nvPr/>
          </p:nvSpPr>
          <p:spPr>
            <a:xfrm>
              <a:off x="578172" y="2130742"/>
              <a:ext cx="1930965" cy="6919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sv-SE" sz="3000" dirty="0"/>
                <a:t>Producten </a:t>
              </a:r>
              <a:endParaRPr lang="nl-NL" sz="3000" kern="1200" dirty="0"/>
            </a:p>
          </p:txBody>
        </p:sp>
      </p:grpSp>
      <p:sp>
        <p:nvSpPr>
          <p:cNvPr id="2" name="Tekstvak 1"/>
          <p:cNvSpPr txBox="1"/>
          <p:nvPr/>
        </p:nvSpPr>
        <p:spPr>
          <a:xfrm>
            <a:off x="1251284" y="553453"/>
            <a:ext cx="6845969" cy="1600438"/>
          </a:xfrm>
          <a:prstGeom prst="rect">
            <a:avLst/>
          </a:prstGeom>
          <a:noFill/>
        </p:spPr>
        <p:txBody>
          <a:bodyPr wrap="square" rtlCol="0">
            <a:spAutoFit/>
          </a:bodyPr>
          <a:lstStyle/>
          <a:p>
            <a:pPr algn="ctr"/>
            <a:r>
              <a:rPr lang="nl-NL" sz="4000" dirty="0"/>
              <a:t>Voorbeelden meertaligheid in lessen over plantengroei</a:t>
            </a:r>
          </a:p>
          <a:p>
            <a:endParaRPr lang="nl-NL" dirty="0"/>
          </a:p>
        </p:txBody>
      </p:sp>
    </p:spTree>
    <p:extLst>
      <p:ext uri="{BB962C8B-B14F-4D97-AF65-F5344CB8AC3E}">
        <p14:creationId xmlns:p14="http://schemas.microsoft.com/office/powerpoint/2010/main" val="334836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1A9687-BF03-FB4A-AA1F-05F74F646B6A}"/>
              </a:ext>
            </a:extLst>
          </p:cNvPr>
          <p:cNvSpPr>
            <a:spLocks noGrp="1"/>
          </p:cNvSpPr>
          <p:nvPr>
            <p:ph type="title"/>
          </p:nvPr>
        </p:nvSpPr>
        <p:spPr>
          <a:xfrm>
            <a:off x="628650" y="18255"/>
            <a:ext cx="7886700" cy="1325563"/>
          </a:xfrm>
        </p:spPr>
        <p:txBody>
          <a:bodyPr>
            <a:normAutofit/>
          </a:bodyPr>
          <a:lstStyle/>
          <a:p>
            <a:r>
              <a:rPr lang="nl-NL" sz="4000" dirty="0"/>
              <a:t>Vakkennis en taal gaan hand in hand</a:t>
            </a:r>
          </a:p>
        </p:txBody>
      </p:sp>
      <p:sp>
        <p:nvSpPr>
          <p:cNvPr id="3" name="Tijdelijke aanduiding voor inhoud 2">
            <a:extLst>
              <a:ext uri="{FF2B5EF4-FFF2-40B4-BE49-F238E27FC236}">
                <a16:creationId xmlns:a16="http://schemas.microsoft.com/office/drawing/2014/main" id="{EEC415BC-32AE-6F41-8147-74D548E58627}"/>
              </a:ext>
            </a:extLst>
          </p:cNvPr>
          <p:cNvSpPr>
            <a:spLocks noGrp="1"/>
          </p:cNvSpPr>
          <p:nvPr>
            <p:ph idx="1"/>
          </p:nvPr>
        </p:nvSpPr>
        <p:spPr>
          <a:xfrm>
            <a:off x="628650" y="1164771"/>
            <a:ext cx="7886700" cy="5012192"/>
          </a:xfrm>
        </p:spPr>
        <p:txBody>
          <a:bodyPr>
            <a:normAutofit/>
          </a:bodyPr>
          <a:lstStyle/>
          <a:p>
            <a:pPr marL="0" indent="0">
              <a:lnSpc>
                <a:spcPct val="110000"/>
              </a:lnSpc>
              <a:buNone/>
            </a:pPr>
            <a:r>
              <a:rPr lang="nl-NL" sz="2400" dirty="0"/>
              <a:t>Doel: </a:t>
            </a:r>
          </a:p>
          <a:p>
            <a:pPr marL="0" indent="0">
              <a:lnSpc>
                <a:spcPct val="110000"/>
              </a:lnSpc>
              <a:buNone/>
            </a:pPr>
            <a:r>
              <a:rPr lang="nl-NL" sz="2400" dirty="0">
                <a:solidFill>
                  <a:srgbClr val="FF0000"/>
                </a:solidFill>
              </a:rPr>
              <a:t>Identificeren</a:t>
            </a:r>
            <a:r>
              <a:rPr lang="nl-NL" sz="2400" dirty="0"/>
              <a:t> en </a:t>
            </a:r>
            <a:r>
              <a:rPr lang="nl-NL" sz="2400" dirty="0">
                <a:solidFill>
                  <a:srgbClr val="FF0000"/>
                </a:solidFill>
              </a:rPr>
              <a:t>beschrijven</a:t>
            </a:r>
            <a:r>
              <a:rPr lang="nl-NL" sz="2400" dirty="0"/>
              <a:t> van  factoren die het leven en de groei van planten / zaden beïnvloeden</a:t>
            </a:r>
          </a:p>
          <a:p>
            <a:pPr marL="0" indent="0">
              <a:lnSpc>
                <a:spcPct val="110000"/>
              </a:lnSpc>
              <a:buNone/>
            </a:pPr>
            <a:endParaRPr lang="nl-NL" sz="2400" dirty="0"/>
          </a:p>
          <a:p>
            <a:pPr marL="0" indent="0">
              <a:lnSpc>
                <a:spcPct val="110000"/>
              </a:lnSpc>
              <a:buNone/>
            </a:pPr>
            <a:r>
              <a:rPr lang="nl-NL" sz="2400" dirty="0"/>
              <a:t>In tweetallen: </a:t>
            </a:r>
          </a:p>
          <a:p>
            <a:pPr>
              <a:lnSpc>
                <a:spcPct val="110000"/>
              </a:lnSpc>
            </a:pPr>
            <a:r>
              <a:rPr lang="nl-NL" sz="2400" dirty="0"/>
              <a:t>Vertel elkaar in het Duits hoe een zaadje kan uitgroeien tot een plant (je mag erbij tekenen)</a:t>
            </a:r>
          </a:p>
          <a:p>
            <a:pPr>
              <a:lnSpc>
                <a:spcPct val="110000"/>
              </a:lnSpc>
            </a:pPr>
            <a:r>
              <a:rPr lang="nl-NL" sz="2400" dirty="0"/>
              <a:t>Vertel elkaar nu in het Nederlands hetzelfde</a:t>
            </a:r>
          </a:p>
          <a:p>
            <a:pPr>
              <a:lnSpc>
                <a:spcPct val="110000"/>
              </a:lnSpc>
            </a:pPr>
            <a:r>
              <a:rPr lang="nl-NL" sz="2400" dirty="0"/>
              <a:t>Probeer samen of je hetzelfde nu in echte biologie-taal kunt zeggen en schrijf dit op in lopende zinnen</a:t>
            </a:r>
          </a:p>
          <a:p>
            <a:pPr>
              <a:lnSpc>
                <a:spcPct val="110000"/>
              </a:lnSpc>
            </a:pPr>
            <a:endParaRPr lang="nl-NL" dirty="0"/>
          </a:p>
          <a:p>
            <a:pPr>
              <a:lnSpc>
                <a:spcPct val="110000"/>
              </a:lnSpc>
            </a:pPr>
            <a:endParaRPr lang="nl-NL" dirty="0"/>
          </a:p>
          <a:p>
            <a:pPr>
              <a:lnSpc>
                <a:spcPct val="110000"/>
              </a:lnSpc>
            </a:pPr>
            <a:endParaRPr lang="nl-NL" dirty="0"/>
          </a:p>
          <a:p>
            <a:pPr marL="0" indent="0">
              <a:buNone/>
            </a:pPr>
            <a:endParaRPr lang="nl-NL"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358497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28923"/>
            <a:ext cx="7886700" cy="1325563"/>
          </a:xfrm>
        </p:spPr>
        <p:txBody>
          <a:bodyPr/>
          <a:lstStyle/>
          <a:p>
            <a:pPr algn="ctr"/>
            <a:r>
              <a:rPr lang="nl-NL" dirty="0"/>
              <a:t>Voorbeelden meertaligheid in lessen over plantengroei</a:t>
            </a:r>
          </a:p>
        </p:txBody>
      </p:sp>
      <p:pic>
        <p:nvPicPr>
          <p:cNvPr id="4" name="Tijdelijke aanduiding voor inhoud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934643" y="1966212"/>
            <a:ext cx="3992788" cy="4295273"/>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9793" y="4095481"/>
            <a:ext cx="1970700" cy="2663871"/>
          </a:xfrm>
          <a:prstGeom prst="rect">
            <a:avLst/>
          </a:prstGeom>
          <a:ln w="12700">
            <a:solidFill>
              <a:schemeClr val="tx1"/>
            </a:solidFill>
          </a:ln>
        </p:spPr>
      </p:pic>
      <p:pic>
        <p:nvPicPr>
          <p:cNvPr id="6" name="Afbeelding 5">
            <a:extLst>
              <a:ext uri="{FF2B5EF4-FFF2-40B4-BE49-F238E27FC236}">
                <a16:creationId xmlns:a16="http://schemas.microsoft.com/office/drawing/2014/main" id="{01CE7908-4268-A24A-97A9-67193B2A66C5}"/>
              </a:ext>
            </a:extLst>
          </p:cNvPr>
          <p:cNvPicPr>
            <a:picLocks noChangeAspect="1"/>
          </p:cNvPicPr>
          <p:nvPr/>
        </p:nvPicPr>
        <p:blipFill>
          <a:blip r:embed="rId5"/>
          <a:stretch>
            <a:fillRect/>
          </a:stretch>
        </p:blipFill>
        <p:spPr>
          <a:xfrm>
            <a:off x="216569" y="1690689"/>
            <a:ext cx="2732366" cy="4846320"/>
          </a:xfrm>
          <a:prstGeom prst="rect">
            <a:avLst/>
          </a:prstGeom>
          <a:ln w="9525">
            <a:solidFill>
              <a:schemeClr val="tx1"/>
            </a:solidFill>
          </a:ln>
        </p:spPr>
      </p:pic>
      <p:sp>
        <p:nvSpPr>
          <p:cNvPr id="7" name="Tekstvak 6">
            <a:extLst>
              <a:ext uri="{FF2B5EF4-FFF2-40B4-BE49-F238E27FC236}">
                <a16:creationId xmlns:a16="http://schemas.microsoft.com/office/drawing/2014/main" id="{14B1AEDC-7E38-4D43-B1CB-1D5FEE8909C9}"/>
              </a:ext>
            </a:extLst>
          </p:cNvPr>
          <p:cNvSpPr txBox="1"/>
          <p:nvPr/>
        </p:nvSpPr>
        <p:spPr>
          <a:xfrm>
            <a:off x="3262115" y="2128690"/>
            <a:ext cx="1646685" cy="1323439"/>
          </a:xfrm>
          <a:prstGeom prst="rect">
            <a:avLst/>
          </a:prstGeom>
          <a:noFill/>
        </p:spPr>
        <p:txBody>
          <a:bodyPr wrap="square" rtlCol="0">
            <a:spAutoFit/>
          </a:bodyPr>
          <a:lstStyle/>
          <a:p>
            <a:r>
              <a:rPr lang="nl-NL" sz="2000" dirty="0"/>
              <a:t>Materialen in de thuistaal zoeken en maken</a:t>
            </a:r>
          </a:p>
        </p:txBody>
      </p:sp>
    </p:spTree>
    <p:extLst>
      <p:ext uri="{BB962C8B-B14F-4D97-AF65-F5344CB8AC3E}">
        <p14:creationId xmlns:p14="http://schemas.microsoft.com/office/powerpoint/2010/main" val="1685188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4BAD0-7034-BA4C-83B0-C25F6CBC60D5}"/>
              </a:ext>
            </a:extLst>
          </p:cNvPr>
          <p:cNvSpPr>
            <a:spLocks noGrp="1"/>
          </p:cNvSpPr>
          <p:nvPr>
            <p:ph type="title"/>
          </p:nvPr>
        </p:nvSpPr>
        <p:spPr>
          <a:xfrm>
            <a:off x="628650" y="262095"/>
            <a:ext cx="7886700" cy="1325563"/>
          </a:xfrm>
        </p:spPr>
        <p:txBody>
          <a:bodyPr/>
          <a:lstStyle/>
          <a:p>
            <a:pPr algn="ctr"/>
            <a:r>
              <a:rPr lang="nl-NL" dirty="0"/>
              <a:t>Discussievragen </a:t>
            </a:r>
          </a:p>
        </p:txBody>
      </p:sp>
      <p:sp>
        <p:nvSpPr>
          <p:cNvPr id="3" name="Tijdelijke aanduiding voor inhoud 2">
            <a:extLst>
              <a:ext uri="{FF2B5EF4-FFF2-40B4-BE49-F238E27FC236}">
                <a16:creationId xmlns:a16="http://schemas.microsoft.com/office/drawing/2014/main" id="{579C5F22-1B1E-5E4C-8E5F-1CD99513B29E}"/>
              </a:ext>
            </a:extLst>
          </p:cNvPr>
          <p:cNvSpPr>
            <a:spLocks noGrp="1"/>
          </p:cNvSpPr>
          <p:nvPr>
            <p:ph idx="1"/>
          </p:nvPr>
        </p:nvSpPr>
        <p:spPr>
          <a:xfrm>
            <a:off x="628650" y="1587657"/>
            <a:ext cx="7886700" cy="5008247"/>
          </a:xfrm>
        </p:spPr>
        <p:txBody>
          <a:bodyPr>
            <a:normAutofit fontScale="77500" lnSpcReduction="20000"/>
          </a:bodyPr>
          <a:lstStyle/>
          <a:p>
            <a:pPr>
              <a:lnSpc>
                <a:spcPct val="120000"/>
              </a:lnSpc>
            </a:pPr>
            <a:r>
              <a:rPr lang="nl-NL" dirty="0"/>
              <a:t>Wat zijn je ervaringen met het gebruiken van thuistalen in je groep?</a:t>
            </a:r>
          </a:p>
          <a:p>
            <a:pPr>
              <a:lnSpc>
                <a:spcPct val="120000"/>
              </a:lnSpc>
            </a:pPr>
            <a:r>
              <a:rPr lang="nl-NL" dirty="0"/>
              <a:t>Wat lijkt je lastig/leuk/spannend om uit te proberen rondom meertaligheid?</a:t>
            </a:r>
          </a:p>
          <a:p>
            <a:pPr>
              <a:lnSpc>
                <a:spcPct val="120000"/>
              </a:lnSpc>
            </a:pPr>
            <a:r>
              <a:rPr lang="nl-NL" dirty="0"/>
              <a:t>Welke meertalige hulpbronnen zou je kunnen inzetten bij N&amp;T lessen: personen, digitale middelen, teksten op papier?</a:t>
            </a:r>
          </a:p>
          <a:p>
            <a:pPr>
              <a:lnSpc>
                <a:spcPct val="120000"/>
              </a:lnSpc>
            </a:pPr>
            <a:r>
              <a:rPr lang="nl-NL" dirty="0"/>
              <a:t>Welke vormen van geplande </a:t>
            </a:r>
            <a:r>
              <a:rPr lang="nl-NL" dirty="0" err="1"/>
              <a:t>scaffolding</a:t>
            </a:r>
            <a:r>
              <a:rPr lang="nl-NL" dirty="0"/>
              <a:t> lijken je de moeite waard om te proberen in jouw groep en met welke doelen?</a:t>
            </a:r>
          </a:p>
          <a:p>
            <a:pPr>
              <a:lnSpc>
                <a:spcPct val="120000"/>
              </a:lnSpc>
            </a:pPr>
            <a:r>
              <a:rPr lang="nl-NL" dirty="0"/>
              <a:t>Hoe zou je het uitvoeren van experimenten vaker kunnen inplannen in je groep? Wat heb je daarvoor nodig?</a:t>
            </a:r>
          </a:p>
          <a:p>
            <a:pPr>
              <a:lnSpc>
                <a:spcPct val="120000"/>
              </a:lnSpc>
            </a:pPr>
            <a:r>
              <a:rPr lang="nl-NL" dirty="0"/>
              <a:t>Noem iets dat je is bijgebleven uit de video’s die je hebt bekeken bij dit thema</a:t>
            </a:r>
          </a:p>
          <a:p>
            <a:pPr>
              <a:lnSpc>
                <a:spcPct val="120000"/>
              </a:lnSpc>
            </a:pPr>
            <a:endParaRPr lang="nl-NL" dirty="0"/>
          </a:p>
          <a:p>
            <a:endParaRPr lang="nl-NL" dirty="0"/>
          </a:p>
        </p:txBody>
      </p:sp>
    </p:spTree>
    <p:extLst>
      <p:ext uri="{BB962C8B-B14F-4D97-AF65-F5344CB8AC3E}">
        <p14:creationId xmlns:p14="http://schemas.microsoft.com/office/powerpoint/2010/main" val="2735464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E1E242A-C2C1-40C3-824A-5B5686BDDE1A}"/>
              </a:ext>
            </a:extLst>
          </p:cNvPr>
          <p:cNvSpPr txBox="1"/>
          <p:nvPr/>
        </p:nvSpPr>
        <p:spPr>
          <a:xfrm>
            <a:off x="152400" y="1070762"/>
            <a:ext cx="8811718" cy="2862322"/>
          </a:xfrm>
          <a:prstGeom prst="rect">
            <a:avLst/>
          </a:prstGeom>
          <a:noFill/>
        </p:spPr>
        <p:txBody>
          <a:bodyPr wrap="square">
            <a:spAutoFit/>
          </a:bodyPr>
          <a:lstStyle/>
          <a:p>
            <a:pPr fontAlgn="base"/>
            <a:r>
              <a:rPr lang="nl-NL"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Deze PowerPoint </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maakt deel uit van </a:t>
            </a:r>
            <a:r>
              <a:rPr lang="nl-NL" sz="10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Werken aan Inclusief N&amp;T-onderwijs</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praktijkopbrengst van het project </a:t>
            </a:r>
            <a:r>
              <a:rPr lang="nl-NL" sz="1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Inclusive</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NL" sz="1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Science</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NL" sz="1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Education</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(2018-2021). Het project was een samenwerking tussen Hogeschool Utrecht, </a:t>
            </a:r>
            <a:r>
              <a:rPr lang="nl-NL" sz="1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Innland</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University of </a:t>
            </a:r>
            <a:r>
              <a:rPr lang="nl-NL" sz="1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Applied</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Sciences </a:t>
            </a:r>
            <a:r>
              <a:rPr lang="nl-NL" sz="1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Hamar</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University of Malmö, in samenwerking met Marnix Academie. Projectleider was Maaike Hajer (HU en MAU). </a:t>
            </a:r>
            <a:r>
              <a:rPr lang="nl-NL" sz="1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Inclusive</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NL" sz="1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Science</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NL" sz="1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Education</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werd als project #86052 gesubsidieerd door </a:t>
            </a:r>
            <a:r>
              <a:rPr lang="nl-NL" sz="1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Nordforsk</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NRO.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 de website </a:t>
            </a:r>
            <a:r>
              <a:rPr lang="nl-NL" sz="10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www.inclusievevakdidactiek.nl</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vind je de materialen die gebruikt kunnen worden binnen opleidingen en nascholingscursussen in midden- en bovenbouw basisonderwijs. Leraren (in opleiding) kunnen er kennismaken met de praktijk en waarde van taalgericht vakonderwijs waaraan alle leerlingen, ongeacht hun taalachtergrond, kunnen deelnemen. Het materiaal bestaat uit de volgende onderdelen: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nl-NL"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Een basistekst</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over centrale taalgerichte, inclusieve strategieën</a:t>
            </a:r>
            <a:endPar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Algemene </a:t>
            </a:r>
            <a:r>
              <a:rPr lang="nl-NL"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video’s</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fontAlgn="base">
              <a:buSzPts val="1000"/>
              <a:buFont typeface="Wingdings" panose="05000000000000000000" pitchFamily="2" charset="2"/>
              <a:buChar char=""/>
              <a:tabLst>
                <a:tab pos="1371600" algn="l"/>
              </a:tabLst>
            </a:pP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Een promotievideo rond het pakket</a:t>
            </a:r>
            <a:endPar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fontAlgn="base">
              <a:buSzPts val="1000"/>
              <a:buFont typeface="Wingdings" panose="05000000000000000000" pitchFamily="2" charset="2"/>
              <a:buChar char=""/>
              <a:tabLst>
                <a:tab pos="1371600" algn="l"/>
              </a:tabLst>
            </a:pPr>
            <a:r>
              <a:rPr lang="nl-NL" sz="1000" dirty="0">
                <a:effectLst/>
                <a:latin typeface="Calibri" panose="020F0502020204030204" pitchFamily="34" charset="0"/>
                <a:ea typeface="Calibri" panose="020F0502020204030204" pitchFamily="34" charset="0"/>
                <a:cs typeface="Calibri" panose="020F0502020204030204" pitchFamily="34" charset="0"/>
              </a:rPr>
              <a:t>Introductievideo rond Inclusief Natuur- en Techniekonderwijs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fontAlgn="base">
              <a:buSzPts val="1000"/>
              <a:buFont typeface="Wingdings" panose="05000000000000000000" pitchFamily="2" charset="2"/>
              <a:buChar char=""/>
              <a:tabLst>
                <a:tab pos="1371600" algn="l"/>
              </a:tabLst>
            </a:pPr>
            <a:r>
              <a:rPr lang="nl-NL" sz="1000" dirty="0">
                <a:effectLst/>
                <a:latin typeface="Calibri" panose="020F0502020204030204" pitchFamily="34" charset="0"/>
                <a:ea typeface="Calibri" panose="020F0502020204030204" pitchFamily="34" charset="0"/>
                <a:cs typeface="Calibri" panose="020F0502020204030204" pitchFamily="34" charset="0"/>
              </a:rPr>
              <a:t>Een video over de stap van dagelijkse taal (DAT) naar vak- en schooltaal (CAT)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buSzPts val="1000"/>
              <a:buFont typeface="Wingdings" panose="05000000000000000000" pitchFamily="2" charset="2"/>
              <a:buChar char="Ø"/>
              <a:tabLst>
                <a:tab pos="457200" algn="l"/>
              </a:tabLst>
            </a:pPr>
            <a:r>
              <a:rPr lang="nl-NL" sz="1000" b="1" dirty="0" err="1">
                <a:solidFill>
                  <a:srgbClr val="00B0F0"/>
                </a:solidFill>
                <a:effectLst/>
                <a:latin typeface="Calibri" panose="020F0502020204030204" pitchFamily="34" charset="0"/>
                <a:ea typeface="Calibri" panose="020F0502020204030204" pitchFamily="34" charset="0"/>
                <a:cs typeface="Calibri" panose="020F0502020204030204" pitchFamily="34" charset="0"/>
              </a:rPr>
              <a:t>Powerpoints</a:t>
            </a:r>
            <a:r>
              <a:rPr lang="nl-NL" sz="10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om te gebruiken in vier cursusbijeenkomsten</a:t>
            </a:r>
            <a:endParaRPr lang="nl-NL" sz="1200"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nl-NL" sz="1000" b="1" dirty="0">
                <a:effectLst/>
                <a:latin typeface="Calibri" panose="020F0502020204030204" pitchFamily="34" charset="0"/>
                <a:ea typeface="Calibri" panose="020F0502020204030204" pitchFamily="34" charset="0"/>
                <a:cs typeface="Calibri" panose="020F0502020204030204" pitchFamily="34" charset="0"/>
              </a:rPr>
              <a:t>Lesmateriaal</a:t>
            </a:r>
            <a:r>
              <a:rPr lang="nl-NL" sz="1000" dirty="0">
                <a:effectLst/>
                <a:latin typeface="Calibri" panose="020F0502020204030204" pitchFamily="34" charset="0"/>
                <a:ea typeface="Calibri" panose="020F0502020204030204" pitchFamily="34" charset="0"/>
                <a:cs typeface="Calibri" panose="020F0502020204030204" pitchFamily="34" charset="0"/>
              </a:rPr>
              <a:t> voor taalgerichte N&amp;T-lessen over drie thema’s: Onderhoud, Plantengroei, Geluid, waar in de cursusbijeenkomsten op in wordt gegaan. Bij elk thema is een toelichtende videoclip gemaakt over inhoud en specifieke taaldoelen. Ook werkbladen zijn toegevoegd.</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Een reeks </a:t>
            </a:r>
            <a:r>
              <a:rPr lang="nl-NL"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video’s </a:t>
            </a:r>
            <a:r>
              <a:rPr lang="nl-NL"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met voorbeelden van de inclusieve strategieën uit de lespraktijk rond deze drie lesthema’s. Daarbij horen handzame overzichten van de geïllustreerde strategieën per fragment.</a:t>
            </a:r>
            <a:endPar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01259EF5-C473-431D-8361-59F086A45192}"/>
              </a:ext>
            </a:extLst>
          </p:cNvPr>
          <p:cNvSpPr txBox="1"/>
          <p:nvPr/>
        </p:nvSpPr>
        <p:spPr>
          <a:xfrm>
            <a:off x="152400" y="4156022"/>
            <a:ext cx="8811718" cy="1477328"/>
          </a:xfrm>
          <a:prstGeom prst="rect">
            <a:avLst/>
          </a:prstGeom>
          <a:noFill/>
        </p:spPr>
        <p:txBody>
          <a:bodyPr wrap="square">
            <a:spAutoFit/>
          </a:bodyPr>
          <a:lstStyle/>
          <a:p>
            <a:pPr fontAlgn="base"/>
            <a:r>
              <a:rPr lang="nl-NL"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Auteur: Suzanne van Norden</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nl-NL"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 dank aan Gerald van Dijk, Anne </a:t>
            </a:r>
            <a:r>
              <a:rPr lang="nl-NL"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Bergliot</a:t>
            </a:r>
            <a:r>
              <a:rPr lang="nl-NL"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l-NL"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Øyehaug</a:t>
            </a:r>
            <a:r>
              <a:rPr lang="nl-NL"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Maria </a:t>
            </a:r>
            <a:r>
              <a:rPr lang="nl-NL"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Kouns</a:t>
            </a:r>
            <a:r>
              <a:rPr lang="nl-NL"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en collega’s</a:t>
            </a:r>
          </a:p>
          <a:p>
            <a:pPr fontAlgn="base"/>
            <a:r>
              <a:rPr lang="nl-NL"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Copyright: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GB" sz="10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Inclusive Science Education - Practical Products © 2021 by </a:t>
            </a:r>
            <a:r>
              <a:rPr lang="en-GB" sz="1000"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Hogeschool</a:t>
            </a:r>
            <a:r>
              <a:rPr lang="en-GB" sz="10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Utrecht, Maaike Hajer and team is licensed under </a:t>
            </a:r>
            <a:r>
              <a:rPr lang="en-GB" sz="1000" dirty="0">
                <a:solidFill>
                  <a:srgbClr val="D14500"/>
                </a:solidFill>
                <a:effectLst/>
                <a:latin typeface="Calibri" panose="020F0502020204030204" pitchFamily="34" charset="0"/>
                <a:ea typeface="Times New Roman" panose="02020603050405020304" pitchFamily="18" charset="0"/>
                <a:cs typeface="Calibri" panose="020F0502020204030204" pitchFamily="34" charset="0"/>
                <a:hlinkClick r:id="rId3"/>
              </a:rPr>
              <a:t>CC BY-NC 4.0 </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a:solidFill>
                  <a:srgbClr val="0000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fontAlgn="base"/>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nl-NL"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Dit betekent: gebruik, bewerking en verspreiding van het materiaal is toegestaan voor non-commerciële doeleinden, mits met naamsvermelding van de auteurs en verspreid onder eenzelfde CC licentie. Voor meer informatie: </a:t>
            </a:r>
            <a:r>
              <a:rPr lang="nl-NL" sz="1000"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meertaligheid@hu.nl</a:t>
            </a:r>
            <a:r>
              <a:rPr lang="nl-NL"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nl-NL"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0C067FFF-CD44-4E73-95B7-28E2F0184789}"/>
              </a:ext>
            </a:extLst>
          </p:cNvPr>
          <p:cNvGrpSpPr/>
          <p:nvPr/>
        </p:nvGrpSpPr>
        <p:grpSpPr>
          <a:xfrm>
            <a:off x="7426609" y="4637680"/>
            <a:ext cx="1197610" cy="387985"/>
            <a:chOff x="0" y="0"/>
            <a:chExt cx="1197610" cy="387985"/>
          </a:xfrm>
        </p:grpSpPr>
        <p:pic>
          <p:nvPicPr>
            <p:cNvPr id="20" name="Afbeelding 32">
              <a:extLst>
                <a:ext uri="{FF2B5EF4-FFF2-40B4-BE49-F238E27FC236}">
                  <a16:creationId xmlns:a16="http://schemas.microsoft.com/office/drawing/2014/main" id="{7B8940D9-7134-4F2F-A7D8-1561A7FCEA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9525"/>
              <a:ext cx="378460" cy="378460"/>
            </a:xfrm>
            <a:prstGeom prst="rect">
              <a:avLst/>
            </a:prstGeom>
            <a:noFill/>
            <a:ln>
              <a:noFill/>
            </a:ln>
          </p:spPr>
        </p:pic>
        <p:pic>
          <p:nvPicPr>
            <p:cNvPr id="21" name="Afbeelding 31">
              <a:extLst>
                <a:ext uri="{FF2B5EF4-FFF2-40B4-BE49-F238E27FC236}">
                  <a16:creationId xmlns:a16="http://schemas.microsoft.com/office/drawing/2014/main" id="{2DCE3EA7-07BA-4AB3-B577-B64946DD2E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9575" y="9525"/>
              <a:ext cx="378460" cy="378460"/>
            </a:xfrm>
            <a:prstGeom prst="rect">
              <a:avLst/>
            </a:prstGeom>
            <a:noFill/>
            <a:ln>
              <a:noFill/>
            </a:ln>
          </p:spPr>
        </p:pic>
        <p:pic>
          <p:nvPicPr>
            <p:cNvPr id="22" name="Afbeelding 3">
              <a:extLst>
                <a:ext uri="{FF2B5EF4-FFF2-40B4-BE49-F238E27FC236}">
                  <a16:creationId xmlns:a16="http://schemas.microsoft.com/office/drawing/2014/main" id="{43D53996-225E-463D-9EAE-06AEF556DC2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9150" y="0"/>
              <a:ext cx="378460" cy="378460"/>
            </a:xfrm>
            <a:prstGeom prst="rect">
              <a:avLst/>
            </a:prstGeom>
            <a:noFill/>
            <a:ln>
              <a:noFill/>
            </a:ln>
          </p:spPr>
        </p:pic>
      </p:grpSp>
      <p:pic>
        <p:nvPicPr>
          <p:cNvPr id="24" name="Picture 23" descr="Text&#10;&#10;Description automatically generated with low confidence">
            <a:extLst>
              <a:ext uri="{FF2B5EF4-FFF2-40B4-BE49-F238E27FC236}">
                <a16:creationId xmlns:a16="http://schemas.microsoft.com/office/drawing/2014/main" id="{680C605D-8AC0-4F10-9BEA-7EDEEE7DF369}"/>
              </a:ext>
            </a:extLst>
          </p:cNvPr>
          <p:cNvPicPr>
            <a:picLocks noChangeAspect="1"/>
          </p:cNvPicPr>
          <p:nvPr/>
        </p:nvPicPr>
        <p:blipFill>
          <a:blip r:embed="rId8">
            <a:extLst>
              <a:ext uri="{28A0092B-C50C-407E-A947-70E740481C1C}">
                <a14:useLocalDpi xmlns:a14="http://schemas.microsoft.com/office/drawing/2010/main" val="0"/>
              </a:ext>
            </a:extLst>
          </a:blip>
          <a:srcRect t="29500" b="30499"/>
          <a:stretch>
            <a:fillRect/>
          </a:stretch>
        </p:blipFill>
        <p:spPr bwMode="auto">
          <a:xfrm>
            <a:off x="2532558" y="5769513"/>
            <a:ext cx="1819275" cy="488315"/>
          </a:xfrm>
          <a:prstGeom prst="rect">
            <a:avLst/>
          </a:prstGeom>
          <a:noFill/>
        </p:spPr>
      </p:pic>
      <p:pic>
        <p:nvPicPr>
          <p:cNvPr id="26" name="Picture 25" descr="A picture containing text, clipart&#10;&#10;Description automatically generated">
            <a:extLst>
              <a:ext uri="{FF2B5EF4-FFF2-40B4-BE49-F238E27FC236}">
                <a16:creationId xmlns:a16="http://schemas.microsoft.com/office/drawing/2014/main" id="{85DE509D-6C92-4A30-BA41-82C62FB1F57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11443" y="5859780"/>
            <a:ext cx="2352675" cy="388620"/>
          </a:xfrm>
          <a:prstGeom prst="rect">
            <a:avLst/>
          </a:prstGeom>
          <a:noFill/>
        </p:spPr>
      </p:pic>
      <p:sp>
        <p:nvSpPr>
          <p:cNvPr id="28" name="TextBox 27">
            <a:extLst>
              <a:ext uri="{FF2B5EF4-FFF2-40B4-BE49-F238E27FC236}">
                <a16:creationId xmlns:a16="http://schemas.microsoft.com/office/drawing/2014/main" id="{59DC2F83-BDC7-4CA3-A7E9-BF5CCFAE44F4}"/>
              </a:ext>
            </a:extLst>
          </p:cNvPr>
          <p:cNvSpPr txBox="1"/>
          <p:nvPr/>
        </p:nvSpPr>
        <p:spPr>
          <a:xfrm>
            <a:off x="1993020" y="564877"/>
            <a:ext cx="4572000" cy="369332"/>
          </a:xfrm>
          <a:prstGeom prst="rect">
            <a:avLst/>
          </a:prstGeom>
          <a:noFill/>
        </p:spPr>
        <p:txBody>
          <a:bodyPr wrap="square">
            <a:spAutoFit/>
          </a:bodyPr>
          <a:lstStyle/>
          <a:p>
            <a:pPr algn="ctr"/>
            <a:r>
              <a:rPr lang="nl-NL" sz="18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Colofon </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A picture containing text, plate, tableware, dishware&#10;&#10;Description automatically generated">
            <a:extLst>
              <a:ext uri="{FF2B5EF4-FFF2-40B4-BE49-F238E27FC236}">
                <a16:creationId xmlns:a16="http://schemas.microsoft.com/office/drawing/2014/main" id="{F29733ED-4280-4390-A278-F85C2A1AA83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2948" y="5776106"/>
            <a:ext cx="2048836" cy="502443"/>
          </a:xfrm>
          <a:prstGeom prst="rect">
            <a:avLst/>
          </a:prstGeom>
          <a:noFill/>
        </p:spPr>
      </p:pic>
      <p:pic>
        <p:nvPicPr>
          <p:cNvPr id="14" name="Picture 13" descr="Logo&#10;&#10;Description automatically generated">
            <a:extLst>
              <a:ext uri="{FF2B5EF4-FFF2-40B4-BE49-F238E27FC236}">
                <a16:creationId xmlns:a16="http://schemas.microsoft.com/office/drawing/2014/main" id="{C0AC08B5-BBA0-42C6-A426-99ECB539FE4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351833" y="5806660"/>
            <a:ext cx="2098675" cy="414020"/>
          </a:xfrm>
          <a:prstGeom prst="rect">
            <a:avLst/>
          </a:prstGeom>
          <a:noFill/>
        </p:spPr>
      </p:pic>
    </p:spTree>
    <p:extLst>
      <p:ext uri="{BB962C8B-B14F-4D97-AF65-F5344CB8AC3E}">
        <p14:creationId xmlns:p14="http://schemas.microsoft.com/office/powerpoint/2010/main" val="2559884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8669" y="113627"/>
            <a:ext cx="7886700" cy="910502"/>
          </a:xfrm>
        </p:spPr>
        <p:txBody>
          <a:bodyPr/>
          <a:lstStyle/>
          <a:p>
            <a:pPr algn="ctr"/>
            <a:r>
              <a:rPr lang="nl-NL" dirty="0"/>
              <a:t>Had dit geholpen?</a:t>
            </a:r>
          </a:p>
        </p:txBody>
      </p:sp>
      <p:sp>
        <p:nvSpPr>
          <p:cNvPr id="3" name="Tijdelijke aanduiding voor inhoud 2"/>
          <p:cNvSpPr>
            <a:spLocks noGrp="1"/>
          </p:cNvSpPr>
          <p:nvPr>
            <p:ph idx="1"/>
          </p:nvPr>
        </p:nvSpPr>
        <p:spPr>
          <a:xfrm>
            <a:off x="323171" y="1362456"/>
            <a:ext cx="4536208" cy="5394960"/>
          </a:xfrm>
        </p:spPr>
        <p:txBody>
          <a:bodyPr>
            <a:normAutofit fontScale="77500" lnSpcReduction="20000"/>
          </a:bodyPr>
          <a:lstStyle/>
          <a:p>
            <a:r>
              <a:rPr lang="nl-NL" sz="2200" dirty="0"/>
              <a:t>Groeien = </a:t>
            </a:r>
            <a:r>
              <a:rPr lang="nl-NL" sz="2200" dirty="0" err="1"/>
              <a:t>wachsen</a:t>
            </a:r>
            <a:endParaRPr lang="nl-NL" sz="2200" dirty="0"/>
          </a:p>
          <a:p>
            <a:r>
              <a:rPr lang="nl-NL" sz="2200" dirty="0"/>
              <a:t>Plant = </a:t>
            </a:r>
            <a:r>
              <a:rPr lang="nl-NL" sz="2200" dirty="0" err="1"/>
              <a:t>Pflanz</a:t>
            </a:r>
            <a:endParaRPr lang="nl-NL" sz="2200" dirty="0"/>
          </a:p>
          <a:p>
            <a:r>
              <a:rPr lang="nl-NL" sz="2200" dirty="0"/>
              <a:t>Nodig hebben = </a:t>
            </a:r>
            <a:r>
              <a:rPr lang="nl-NL" sz="2200" dirty="0" err="1"/>
              <a:t>brauchen</a:t>
            </a:r>
            <a:endParaRPr lang="nl-NL" sz="2200" dirty="0"/>
          </a:p>
          <a:p>
            <a:r>
              <a:rPr lang="nl-NL" sz="2200" dirty="0"/>
              <a:t>Lucht = </a:t>
            </a:r>
            <a:r>
              <a:rPr lang="nl-NL" sz="2200" dirty="0" err="1"/>
              <a:t>Luft</a:t>
            </a:r>
            <a:endParaRPr lang="nl-NL" sz="2200" dirty="0"/>
          </a:p>
          <a:p>
            <a:r>
              <a:rPr lang="nl-NL" sz="2200" dirty="0"/>
              <a:t>Voedingsstoffen transporteren: </a:t>
            </a:r>
            <a:r>
              <a:rPr lang="nl-NL" sz="2200" dirty="0" err="1"/>
              <a:t>Nährstoffe</a:t>
            </a:r>
            <a:r>
              <a:rPr lang="nl-NL" sz="2200" dirty="0"/>
              <a:t> transportieren</a:t>
            </a:r>
          </a:p>
          <a:p>
            <a:endParaRPr lang="nl-NL" sz="2200" dirty="0"/>
          </a:p>
          <a:p>
            <a:r>
              <a:rPr lang="nl-NL" sz="2200" dirty="0">
                <a:hlinkClick r:id="rId3"/>
              </a:rPr>
              <a:t>https://schooltv.nl/video/fotosynthese-een-plant-maakt-zijn-eigen-voedsel/#q=fotosynthese</a:t>
            </a:r>
            <a:endParaRPr lang="nl-NL" sz="2200" dirty="0"/>
          </a:p>
          <a:p>
            <a:endParaRPr lang="nl-NL" sz="2200" dirty="0"/>
          </a:p>
          <a:p>
            <a:pPr marL="0" indent="0">
              <a:lnSpc>
                <a:spcPct val="120000"/>
              </a:lnSpc>
              <a:buNone/>
            </a:pPr>
            <a:r>
              <a:rPr lang="nl-NL" sz="2400" dirty="0"/>
              <a:t>Wat merk je hier : </a:t>
            </a:r>
          </a:p>
          <a:p>
            <a:pPr>
              <a:lnSpc>
                <a:spcPct val="120000"/>
              </a:lnSpc>
            </a:pPr>
            <a:r>
              <a:rPr lang="nl-NL" sz="2400" dirty="0"/>
              <a:t>zowel de taal als de (vak)kennis zijn belangrijk, ze horen bij elkaar</a:t>
            </a:r>
          </a:p>
          <a:p>
            <a:pPr>
              <a:lnSpc>
                <a:spcPct val="120000"/>
              </a:lnSpc>
            </a:pPr>
            <a:r>
              <a:rPr lang="nl-NL" sz="2400" dirty="0"/>
              <a:t>Je grijpt liefst naar je eigen eerste taal als je je kennis moet laten zien</a:t>
            </a:r>
          </a:p>
          <a:p>
            <a:pPr>
              <a:lnSpc>
                <a:spcPct val="120000"/>
              </a:lnSpc>
            </a:pPr>
            <a:r>
              <a:rPr lang="nl-NL" sz="2400" dirty="0"/>
              <a:t>Het helpt als je taalsteun krijgt aangereikt </a:t>
            </a:r>
          </a:p>
          <a:p>
            <a:endParaRPr lang="nl-NL" sz="2200" dirty="0"/>
          </a:p>
        </p:txBody>
      </p:sp>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1350" y="1439189"/>
            <a:ext cx="3759223" cy="2458984"/>
          </a:xfrm>
          <a:prstGeom prst="rect">
            <a:avLst/>
          </a:prstGeom>
        </p:spPr>
      </p:pic>
      <p:pic>
        <p:nvPicPr>
          <p:cNvPr id="6" name="Afbeelding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8022" y="4081550"/>
            <a:ext cx="3732551" cy="2565850"/>
          </a:xfrm>
          <a:prstGeom prst="rect">
            <a:avLst/>
          </a:prstGeom>
        </p:spPr>
      </p:pic>
    </p:spTree>
    <p:extLst>
      <p:ext uri="{BB962C8B-B14F-4D97-AF65-F5344CB8AC3E}">
        <p14:creationId xmlns:p14="http://schemas.microsoft.com/office/powerpoint/2010/main" val="164624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D754B-8948-0845-83F4-47D557049EE8}"/>
              </a:ext>
            </a:extLst>
          </p:cNvPr>
          <p:cNvSpPr>
            <a:spLocks noGrp="1"/>
          </p:cNvSpPr>
          <p:nvPr>
            <p:ph type="title"/>
          </p:nvPr>
        </p:nvSpPr>
        <p:spPr>
          <a:xfrm>
            <a:off x="628650" y="109945"/>
            <a:ext cx="7886700" cy="829210"/>
          </a:xfrm>
        </p:spPr>
        <p:txBody>
          <a:bodyPr/>
          <a:lstStyle/>
          <a:p>
            <a:pPr algn="ctr"/>
            <a:r>
              <a:rPr lang="nl-NL" dirty="0"/>
              <a:t>1. N&amp;T: thema Plantengroei</a:t>
            </a:r>
          </a:p>
        </p:txBody>
      </p:sp>
      <p:pic>
        <p:nvPicPr>
          <p:cNvPr id="4" name="Tijdelijke aanduiding voor inhoud 3">
            <a:extLst>
              <a:ext uri="{FF2B5EF4-FFF2-40B4-BE49-F238E27FC236}">
                <a16:creationId xmlns:a16="http://schemas.microsoft.com/office/drawing/2014/main" id="{28428EF4-0F63-0D42-A777-4629EFC9DF7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13809" y="939156"/>
            <a:ext cx="3035447" cy="925310"/>
          </a:xfrm>
          <a:prstGeom prst="rect">
            <a:avLst/>
          </a:prstGeom>
        </p:spPr>
      </p:pic>
      <p:pic>
        <p:nvPicPr>
          <p:cNvPr id="5" name="Afbeelding 4">
            <a:extLst>
              <a:ext uri="{FF2B5EF4-FFF2-40B4-BE49-F238E27FC236}">
                <a16:creationId xmlns:a16="http://schemas.microsoft.com/office/drawing/2014/main" id="{109A495F-F55F-F94E-A299-44D3D0CA58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809" y="1979452"/>
            <a:ext cx="3035447" cy="989819"/>
          </a:xfrm>
          <a:prstGeom prst="rect">
            <a:avLst/>
          </a:prstGeom>
        </p:spPr>
      </p:pic>
      <p:pic>
        <p:nvPicPr>
          <p:cNvPr id="6" name="Afbeelding 5">
            <a:extLst>
              <a:ext uri="{FF2B5EF4-FFF2-40B4-BE49-F238E27FC236}">
                <a16:creationId xmlns:a16="http://schemas.microsoft.com/office/drawing/2014/main" id="{E96EFC30-E93E-6C47-A0CD-1273C36081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809" y="3084257"/>
            <a:ext cx="3035447" cy="1150076"/>
          </a:xfrm>
          <a:prstGeom prst="rect">
            <a:avLst/>
          </a:prstGeom>
        </p:spPr>
      </p:pic>
      <p:pic>
        <p:nvPicPr>
          <p:cNvPr id="7" name="Afbeelding 6">
            <a:extLst>
              <a:ext uri="{FF2B5EF4-FFF2-40B4-BE49-F238E27FC236}">
                <a16:creationId xmlns:a16="http://schemas.microsoft.com/office/drawing/2014/main" id="{2922FD8D-32CB-3D41-B44F-0A717757F0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809" y="4432212"/>
            <a:ext cx="3035446" cy="2168467"/>
          </a:xfrm>
          <a:prstGeom prst="rect">
            <a:avLst/>
          </a:prstGeom>
        </p:spPr>
      </p:pic>
      <p:sp>
        <p:nvSpPr>
          <p:cNvPr id="8" name="Tekstvak 7">
            <a:extLst>
              <a:ext uri="{FF2B5EF4-FFF2-40B4-BE49-F238E27FC236}">
                <a16:creationId xmlns:a16="http://schemas.microsoft.com/office/drawing/2014/main" id="{69F55F6F-4DCA-2140-848D-898D298DAB22}"/>
              </a:ext>
            </a:extLst>
          </p:cNvPr>
          <p:cNvSpPr txBox="1"/>
          <p:nvPr/>
        </p:nvSpPr>
        <p:spPr>
          <a:xfrm>
            <a:off x="4125433" y="939155"/>
            <a:ext cx="4529469" cy="4889928"/>
          </a:xfrm>
          <a:prstGeom prst="rect">
            <a:avLst/>
          </a:prstGeom>
          <a:noFill/>
        </p:spPr>
        <p:txBody>
          <a:bodyPr wrap="square" rtlCol="0">
            <a:spAutoFit/>
          </a:bodyPr>
          <a:lstStyle/>
          <a:p>
            <a:pPr>
              <a:lnSpc>
                <a:spcPct val="120000"/>
              </a:lnSpc>
            </a:pPr>
            <a:r>
              <a:rPr lang="nl-NL" b="1" dirty="0"/>
              <a:t>Relaties met curriculum </a:t>
            </a:r>
            <a:endParaRPr lang="nl-NL" dirty="0"/>
          </a:p>
          <a:p>
            <a:pPr lvl="0">
              <a:lnSpc>
                <a:spcPct val="120000"/>
              </a:lnSpc>
            </a:pPr>
            <a:r>
              <a:rPr lang="nl-NL" dirty="0"/>
              <a:t>SLO – Richtinggevend leerplankader natuur en techniek. Bron:</a:t>
            </a:r>
          </a:p>
          <a:p>
            <a:r>
              <a:rPr lang="nl-NL" dirty="0">
                <a:hlinkClick r:id="rId7"/>
              </a:rPr>
              <a:t>https://www.slo.nl/sectoren/po/inhoudslijnen-po/inhoudslijnen-orientatie-jezelf-wereld/</a:t>
            </a:r>
            <a:endParaRPr lang="nl-NL" dirty="0"/>
          </a:p>
          <a:p>
            <a:endParaRPr lang="nl-NL" dirty="0"/>
          </a:p>
          <a:p>
            <a:pPr>
              <a:lnSpc>
                <a:spcPct val="120000"/>
              </a:lnSpc>
            </a:pPr>
            <a:r>
              <a:rPr lang="nl-NL" dirty="0"/>
              <a:t>Overstijgende concepten:</a:t>
            </a:r>
          </a:p>
          <a:p>
            <a:pPr>
              <a:lnSpc>
                <a:spcPct val="120000"/>
              </a:lnSpc>
            </a:pPr>
            <a:r>
              <a:rPr lang="nl-NL" dirty="0"/>
              <a:t>Groei en ontwikkeling; voortplanting; voorwaarden; experiment; factor </a:t>
            </a:r>
          </a:p>
          <a:p>
            <a:pPr>
              <a:lnSpc>
                <a:spcPct val="120000"/>
              </a:lnSpc>
            </a:pPr>
            <a:endParaRPr lang="nl-NL" dirty="0"/>
          </a:p>
          <a:p>
            <a:pPr>
              <a:lnSpc>
                <a:spcPct val="120000"/>
              </a:lnSpc>
            </a:pPr>
            <a:r>
              <a:rPr lang="nl-NL" dirty="0"/>
              <a:t>Onderzoeken</a:t>
            </a:r>
            <a:r>
              <a:rPr lang="en-GB" dirty="0"/>
              <a:t>: </a:t>
            </a:r>
            <a:r>
              <a:rPr lang="en-GB" dirty="0" err="1"/>
              <a:t>voorspellen</a:t>
            </a:r>
            <a:r>
              <a:rPr lang="en-GB" dirty="0"/>
              <a:t>, </a:t>
            </a:r>
            <a:r>
              <a:rPr lang="nl-NL" dirty="0"/>
              <a:t>observeren, verklaren binnen een experiment</a:t>
            </a:r>
          </a:p>
          <a:p>
            <a:pPr>
              <a:lnSpc>
                <a:spcPct val="120000"/>
              </a:lnSpc>
            </a:pPr>
            <a:r>
              <a:rPr lang="nl-NL" dirty="0"/>
              <a:t> </a:t>
            </a:r>
          </a:p>
          <a:p>
            <a:pPr lvl="0">
              <a:lnSpc>
                <a:spcPct val="120000"/>
              </a:lnSpc>
            </a:pPr>
            <a:r>
              <a:rPr lang="nl-NL" dirty="0"/>
              <a:t>Ontwerpen: opzet van een experiment ontwerpen</a:t>
            </a:r>
          </a:p>
        </p:txBody>
      </p:sp>
    </p:spTree>
    <p:extLst>
      <p:ext uri="{BB962C8B-B14F-4D97-AF65-F5344CB8AC3E}">
        <p14:creationId xmlns:p14="http://schemas.microsoft.com/office/powerpoint/2010/main" val="2795071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D754B-8948-0845-83F4-47D557049EE8}"/>
              </a:ext>
            </a:extLst>
          </p:cNvPr>
          <p:cNvSpPr>
            <a:spLocks noGrp="1"/>
          </p:cNvSpPr>
          <p:nvPr>
            <p:ph type="title"/>
          </p:nvPr>
        </p:nvSpPr>
        <p:spPr>
          <a:xfrm>
            <a:off x="628650" y="109945"/>
            <a:ext cx="7886700" cy="829210"/>
          </a:xfrm>
        </p:spPr>
        <p:txBody>
          <a:bodyPr/>
          <a:lstStyle/>
          <a:p>
            <a:pPr algn="ctr"/>
            <a:r>
              <a:rPr lang="nl-NL" dirty="0"/>
              <a:t>1. N&amp;T: thema Plantengroei</a:t>
            </a:r>
          </a:p>
        </p:txBody>
      </p:sp>
      <p:pic>
        <p:nvPicPr>
          <p:cNvPr id="4" name="Tijdelijke aanduiding voor inhoud 3">
            <a:extLst>
              <a:ext uri="{FF2B5EF4-FFF2-40B4-BE49-F238E27FC236}">
                <a16:creationId xmlns:a16="http://schemas.microsoft.com/office/drawing/2014/main" id="{28428EF4-0F63-0D42-A777-4629EFC9DF7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13809" y="939156"/>
            <a:ext cx="3035447" cy="925310"/>
          </a:xfrm>
          <a:prstGeom prst="rect">
            <a:avLst/>
          </a:prstGeom>
        </p:spPr>
      </p:pic>
      <p:pic>
        <p:nvPicPr>
          <p:cNvPr id="5" name="Afbeelding 4">
            <a:extLst>
              <a:ext uri="{FF2B5EF4-FFF2-40B4-BE49-F238E27FC236}">
                <a16:creationId xmlns:a16="http://schemas.microsoft.com/office/drawing/2014/main" id="{109A495F-F55F-F94E-A299-44D3D0CA58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809" y="1979452"/>
            <a:ext cx="3035447" cy="989819"/>
          </a:xfrm>
          <a:prstGeom prst="rect">
            <a:avLst/>
          </a:prstGeom>
        </p:spPr>
      </p:pic>
      <p:pic>
        <p:nvPicPr>
          <p:cNvPr id="6" name="Afbeelding 5">
            <a:extLst>
              <a:ext uri="{FF2B5EF4-FFF2-40B4-BE49-F238E27FC236}">
                <a16:creationId xmlns:a16="http://schemas.microsoft.com/office/drawing/2014/main" id="{E96EFC30-E93E-6C47-A0CD-1273C36081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809" y="3084257"/>
            <a:ext cx="3035447" cy="1150076"/>
          </a:xfrm>
          <a:prstGeom prst="rect">
            <a:avLst/>
          </a:prstGeom>
        </p:spPr>
      </p:pic>
      <p:pic>
        <p:nvPicPr>
          <p:cNvPr id="7" name="Afbeelding 6">
            <a:extLst>
              <a:ext uri="{FF2B5EF4-FFF2-40B4-BE49-F238E27FC236}">
                <a16:creationId xmlns:a16="http://schemas.microsoft.com/office/drawing/2014/main" id="{2922FD8D-32CB-3D41-B44F-0A717757F0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809" y="4432212"/>
            <a:ext cx="3035446" cy="2168467"/>
          </a:xfrm>
          <a:prstGeom prst="rect">
            <a:avLst/>
          </a:prstGeom>
        </p:spPr>
      </p:pic>
      <p:sp>
        <p:nvSpPr>
          <p:cNvPr id="8" name="Tekstvak 7">
            <a:extLst>
              <a:ext uri="{FF2B5EF4-FFF2-40B4-BE49-F238E27FC236}">
                <a16:creationId xmlns:a16="http://schemas.microsoft.com/office/drawing/2014/main" id="{69F55F6F-4DCA-2140-848D-898D298DAB22}"/>
              </a:ext>
            </a:extLst>
          </p:cNvPr>
          <p:cNvSpPr txBox="1"/>
          <p:nvPr/>
        </p:nvSpPr>
        <p:spPr>
          <a:xfrm>
            <a:off x="4135481" y="1297430"/>
            <a:ext cx="4529469" cy="4169731"/>
          </a:xfrm>
          <a:prstGeom prst="rect">
            <a:avLst/>
          </a:prstGeom>
          <a:noFill/>
        </p:spPr>
        <p:txBody>
          <a:bodyPr wrap="square" rtlCol="0">
            <a:spAutoFit/>
          </a:bodyPr>
          <a:lstStyle/>
          <a:p>
            <a:r>
              <a:rPr lang="nl-NL" b="1" dirty="0"/>
              <a:t>Algemene beschrijving van het thema </a:t>
            </a:r>
            <a:endParaRPr lang="nl-NL" dirty="0"/>
          </a:p>
          <a:p>
            <a:r>
              <a:rPr lang="nl-NL" dirty="0"/>
              <a:t>In deze lessen leren kinderen over planten, hun vorm en functie. De focus ligt op wat planten nodig hebben om te leven. Leerlingen zullen leren om systematisch onderzoek uit te voeren, observaties te doen en deze observaties te interpreteren.</a:t>
            </a:r>
          </a:p>
          <a:p>
            <a:endParaRPr lang="nl-NL" dirty="0"/>
          </a:p>
          <a:p>
            <a:r>
              <a:rPr lang="nl-NL" b="1" dirty="0"/>
              <a:t> </a:t>
            </a:r>
            <a:endParaRPr lang="nl-NL" dirty="0"/>
          </a:p>
          <a:p>
            <a:r>
              <a:rPr lang="nl-NL" b="1" dirty="0"/>
              <a:t>Vakkennis bij dit thema: </a:t>
            </a:r>
            <a:endParaRPr lang="nl-NL" dirty="0"/>
          </a:p>
          <a:p>
            <a:pPr marL="285750" lvl="0" indent="-285750">
              <a:lnSpc>
                <a:spcPct val="120000"/>
              </a:lnSpc>
              <a:buFont typeface="Arial" panose="020B0604020202020204" pitchFamily="34" charset="0"/>
              <a:buChar char="•"/>
            </a:pPr>
            <a:r>
              <a:rPr lang="nl-NL" dirty="0"/>
              <a:t>Onderdelen van planten en hun functies</a:t>
            </a:r>
          </a:p>
          <a:p>
            <a:pPr marL="285750" lvl="0" indent="-285750">
              <a:lnSpc>
                <a:spcPct val="120000"/>
              </a:lnSpc>
              <a:buFont typeface="Arial" panose="020B0604020202020204" pitchFamily="34" charset="0"/>
              <a:buChar char="•"/>
            </a:pPr>
            <a:r>
              <a:rPr lang="nl-NL" dirty="0"/>
              <a:t>Processen van groei, ontwikkeling en voortplanting bij planten</a:t>
            </a:r>
          </a:p>
          <a:p>
            <a:pPr marL="285750" lvl="0" indent="-285750">
              <a:lnSpc>
                <a:spcPct val="120000"/>
              </a:lnSpc>
              <a:buFont typeface="Arial" panose="020B0604020202020204" pitchFamily="34" charset="0"/>
              <a:buChar char="•"/>
            </a:pPr>
            <a:r>
              <a:rPr lang="nl-NL" dirty="0"/>
              <a:t>Stappen van een experiment</a:t>
            </a:r>
          </a:p>
        </p:txBody>
      </p:sp>
    </p:spTree>
    <p:extLst>
      <p:ext uri="{BB962C8B-B14F-4D97-AF65-F5344CB8AC3E}">
        <p14:creationId xmlns:p14="http://schemas.microsoft.com/office/powerpoint/2010/main" val="1685071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D754B-8948-0845-83F4-47D557049EE8}"/>
              </a:ext>
            </a:extLst>
          </p:cNvPr>
          <p:cNvSpPr>
            <a:spLocks noGrp="1"/>
          </p:cNvSpPr>
          <p:nvPr>
            <p:ph type="title"/>
          </p:nvPr>
        </p:nvSpPr>
        <p:spPr>
          <a:xfrm>
            <a:off x="628650" y="109945"/>
            <a:ext cx="7886700" cy="829210"/>
          </a:xfrm>
        </p:spPr>
        <p:txBody>
          <a:bodyPr/>
          <a:lstStyle/>
          <a:p>
            <a:pPr algn="ctr"/>
            <a:r>
              <a:rPr lang="nl-NL" dirty="0"/>
              <a:t>1. N&amp;T: thema Plantengroei</a:t>
            </a:r>
          </a:p>
        </p:txBody>
      </p:sp>
      <p:pic>
        <p:nvPicPr>
          <p:cNvPr id="4" name="Tijdelijke aanduiding voor inhoud 3">
            <a:extLst>
              <a:ext uri="{FF2B5EF4-FFF2-40B4-BE49-F238E27FC236}">
                <a16:creationId xmlns:a16="http://schemas.microsoft.com/office/drawing/2014/main" id="{28428EF4-0F63-0D42-A777-4629EFC9DF7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13809" y="939156"/>
            <a:ext cx="3035447" cy="925310"/>
          </a:xfrm>
          <a:prstGeom prst="rect">
            <a:avLst/>
          </a:prstGeom>
        </p:spPr>
      </p:pic>
      <p:pic>
        <p:nvPicPr>
          <p:cNvPr id="5" name="Afbeelding 4">
            <a:extLst>
              <a:ext uri="{FF2B5EF4-FFF2-40B4-BE49-F238E27FC236}">
                <a16:creationId xmlns:a16="http://schemas.microsoft.com/office/drawing/2014/main" id="{109A495F-F55F-F94E-A299-44D3D0CA58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809" y="1979452"/>
            <a:ext cx="3035447" cy="989819"/>
          </a:xfrm>
          <a:prstGeom prst="rect">
            <a:avLst/>
          </a:prstGeom>
        </p:spPr>
      </p:pic>
      <p:pic>
        <p:nvPicPr>
          <p:cNvPr id="6" name="Afbeelding 5">
            <a:extLst>
              <a:ext uri="{FF2B5EF4-FFF2-40B4-BE49-F238E27FC236}">
                <a16:creationId xmlns:a16="http://schemas.microsoft.com/office/drawing/2014/main" id="{E96EFC30-E93E-6C47-A0CD-1273C36081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809" y="3084257"/>
            <a:ext cx="3035447" cy="1150076"/>
          </a:xfrm>
          <a:prstGeom prst="rect">
            <a:avLst/>
          </a:prstGeom>
        </p:spPr>
      </p:pic>
      <p:pic>
        <p:nvPicPr>
          <p:cNvPr id="7" name="Afbeelding 6">
            <a:extLst>
              <a:ext uri="{FF2B5EF4-FFF2-40B4-BE49-F238E27FC236}">
                <a16:creationId xmlns:a16="http://schemas.microsoft.com/office/drawing/2014/main" id="{2922FD8D-32CB-3D41-B44F-0A717757F0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809" y="4432212"/>
            <a:ext cx="3035446" cy="2168467"/>
          </a:xfrm>
          <a:prstGeom prst="rect">
            <a:avLst/>
          </a:prstGeom>
        </p:spPr>
      </p:pic>
      <p:sp>
        <p:nvSpPr>
          <p:cNvPr id="8" name="Tekstvak 7">
            <a:extLst>
              <a:ext uri="{FF2B5EF4-FFF2-40B4-BE49-F238E27FC236}">
                <a16:creationId xmlns:a16="http://schemas.microsoft.com/office/drawing/2014/main" id="{69F55F6F-4DCA-2140-848D-898D298DAB22}"/>
              </a:ext>
            </a:extLst>
          </p:cNvPr>
          <p:cNvSpPr txBox="1"/>
          <p:nvPr/>
        </p:nvSpPr>
        <p:spPr>
          <a:xfrm>
            <a:off x="4125433" y="939155"/>
            <a:ext cx="4529469" cy="4955203"/>
          </a:xfrm>
          <a:prstGeom prst="rect">
            <a:avLst/>
          </a:prstGeom>
          <a:noFill/>
        </p:spPr>
        <p:txBody>
          <a:bodyPr wrap="square" rtlCol="0">
            <a:spAutoFit/>
          </a:bodyPr>
          <a:lstStyle/>
          <a:p>
            <a:r>
              <a:rPr lang="nl-NL" b="1" dirty="0"/>
              <a:t>Doelen bij dit thema</a:t>
            </a:r>
          </a:p>
          <a:p>
            <a:endParaRPr lang="nl-NL" dirty="0"/>
          </a:p>
          <a:p>
            <a:r>
              <a:rPr lang="nl-NL" sz="1400" dirty="0"/>
              <a:t>Inhoudelijke doelstellingen</a:t>
            </a:r>
          </a:p>
          <a:p>
            <a:pPr marL="285750" lvl="0" indent="-285750">
              <a:buFont typeface="Arial" panose="020B0604020202020204" pitchFamily="34" charset="0"/>
              <a:buChar char="•"/>
            </a:pPr>
            <a:r>
              <a:rPr lang="nl-NL" sz="1400" dirty="0">
                <a:solidFill>
                  <a:srgbClr val="FF0000"/>
                </a:solidFill>
              </a:rPr>
              <a:t>Identificeren</a:t>
            </a:r>
            <a:r>
              <a:rPr lang="nl-NL" sz="1400" dirty="0"/>
              <a:t> en </a:t>
            </a:r>
            <a:r>
              <a:rPr lang="nl-NL" sz="1400" dirty="0">
                <a:solidFill>
                  <a:srgbClr val="FF0000"/>
                </a:solidFill>
              </a:rPr>
              <a:t>beschrijven</a:t>
            </a:r>
            <a:r>
              <a:rPr lang="nl-NL" sz="1400" dirty="0"/>
              <a:t> van centrale kenmerken van planten en zaden: kiem, voedselopslag, zaadhuid, wortel, stengel, bladeren en bloem en </a:t>
            </a:r>
            <a:r>
              <a:rPr lang="nl-NL" sz="1400" dirty="0">
                <a:solidFill>
                  <a:srgbClr val="FF0000"/>
                </a:solidFill>
              </a:rPr>
              <a:t>uitleg </a:t>
            </a:r>
            <a:r>
              <a:rPr lang="nl-NL" sz="1400" dirty="0"/>
              <a:t>over de functie van deze onderdelen</a:t>
            </a:r>
          </a:p>
          <a:p>
            <a:pPr marL="285750" lvl="0" indent="-285750">
              <a:buFont typeface="Arial" panose="020B0604020202020204" pitchFamily="34" charset="0"/>
              <a:buChar char="•"/>
            </a:pPr>
            <a:r>
              <a:rPr lang="nl-NL" sz="1400" dirty="0">
                <a:solidFill>
                  <a:srgbClr val="FF0000"/>
                </a:solidFill>
              </a:rPr>
              <a:t>Identificeren</a:t>
            </a:r>
            <a:r>
              <a:rPr lang="nl-NL" sz="1400" dirty="0"/>
              <a:t> en </a:t>
            </a:r>
            <a:r>
              <a:rPr lang="nl-NL" sz="1400" dirty="0">
                <a:solidFill>
                  <a:srgbClr val="FF0000"/>
                </a:solidFill>
              </a:rPr>
              <a:t>beschrijven</a:t>
            </a:r>
            <a:r>
              <a:rPr lang="nl-NL" sz="1400" dirty="0"/>
              <a:t> van  factoren die het leven en de groei van planten / zaden beïnvloeden, zoals water, zonlicht, kooldioxidegas</a:t>
            </a:r>
          </a:p>
          <a:p>
            <a:pPr marL="285750" lvl="0" indent="-285750">
              <a:buFont typeface="Arial" panose="020B0604020202020204" pitchFamily="34" charset="0"/>
              <a:buChar char="•"/>
            </a:pPr>
            <a:r>
              <a:rPr lang="nl-NL" sz="1400" dirty="0"/>
              <a:t>Observeren en </a:t>
            </a:r>
            <a:r>
              <a:rPr lang="nl-NL" sz="1400" dirty="0">
                <a:solidFill>
                  <a:srgbClr val="FF0000"/>
                </a:solidFill>
              </a:rPr>
              <a:t>beschrijven</a:t>
            </a:r>
            <a:r>
              <a:rPr lang="nl-NL" sz="1400" dirty="0"/>
              <a:t> van planten-anatomie en groei</a:t>
            </a:r>
          </a:p>
          <a:p>
            <a:pPr marL="285750" lvl="0" indent="-285750">
              <a:buFont typeface="Arial" panose="020B0604020202020204" pitchFamily="34" charset="0"/>
              <a:buChar char="•"/>
            </a:pPr>
            <a:r>
              <a:rPr lang="nl-NL" sz="1400" dirty="0"/>
              <a:t>Onderzoeken  wat een plant nodig heeft om te overleven en alle genomen stappen in dat onderzoek beschrijven, volgens het stappenplan van een experiment:</a:t>
            </a:r>
          </a:p>
          <a:p>
            <a:r>
              <a:rPr lang="nl-NL" sz="1400" dirty="0"/>
              <a:t> </a:t>
            </a:r>
          </a:p>
          <a:p>
            <a:pPr lvl="1"/>
            <a:r>
              <a:rPr lang="nl-NL" sz="1400" dirty="0">
                <a:solidFill>
                  <a:srgbClr val="FF0000"/>
                </a:solidFill>
              </a:rPr>
              <a:t>Formuleer vragen</a:t>
            </a:r>
          </a:p>
          <a:p>
            <a:pPr lvl="1"/>
            <a:r>
              <a:rPr lang="nl-NL" sz="1400" dirty="0"/>
              <a:t>Ontwerp en </a:t>
            </a:r>
            <a:r>
              <a:rPr lang="nl-NL" sz="1400" dirty="0">
                <a:solidFill>
                  <a:srgbClr val="FF0000"/>
                </a:solidFill>
              </a:rPr>
              <a:t>beschrijf</a:t>
            </a:r>
            <a:r>
              <a:rPr lang="nl-NL" sz="1400" dirty="0"/>
              <a:t> een experiment</a:t>
            </a:r>
          </a:p>
          <a:p>
            <a:pPr lvl="1"/>
            <a:r>
              <a:rPr lang="nl-NL" sz="1400" dirty="0">
                <a:solidFill>
                  <a:srgbClr val="FF0000"/>
                </a:solidFill>
              </a:rPr>
              <a:t>Formuleer voorspelling</a:t>
            </a:r>
          </a:p>
          <a:p>
            <a:pPr lvl="1"/>
            <a:r>
              <a:rPr lang="nl-NL" sz="1400" dirty="0"/>
              <a:t>Observeer en </a:t>
            </a:r>
            <a:r>
              <a:rPr lang="nl-NL" sz="1400" dirty="0">
                <a:solidFill>
                  <a:srgbClr val="FF0000"/>
                </a:solidFill>
              </a:rPr>
              <a:t>beschrijf</a:t>
            </a:r>
          </a:p>
          <a:p>
            <a:pPr lvl="1"/>
            <a:r>
              <a:rPr lang="nl-NL" sz="1400" dirty="0">
                <a:solidFill>
                  <a:srgbClr val="FF0000"/>
                </a:solidFill>
              </a:rPr>
              <a:t>Leg uit / interpreteer </a:t>
            </a:r>
            <a:r>
              <a:rPr lang="nl-NL" sz="1400" dirty="0"/>
              <a:t>resultaten</a:t>
            </a:r>
          </a:p>
        </p:txBody>
      </p:sp>
    </p:spTree>
    <p:extLst>
      <p:ext uri="{BB962C8B-B14F-4D97-AF65-F5344CB8AC3E}">
        <p14:creationId xmlns:p14="http://schemas.microsoft.com/office/powerpoint/2010/main" val="1954516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73D83-241D-E54B-B189-D7C710C028B4}"/>
              </a:ext>
            </a:extLst>
          </p:cNvPr>
          <p:cNvSpPr>
            <a:spLocks noGrp="1"/>
          </p:cNvSpPr>
          <p:nvPr>
            <p:ph type="title"/>
          </p:nvPr>
        </p:nvSpPr>
        <p:spPr>
          <a:xfrm>
            <a:off x="5524107" y="18255"/>
            <a:ext cx="2991242" cy="6158708"/>
          </a:xfrm>
        </p:spPr>
        <p:txBody>
          <a:bodyPr>
            <a:normAutofit/>
          </a:bodyPr>
          <a:lstStyle/>
          <a:p>
            <a:pPr algn="ctr"/>
            <a:r>
              <a:rPr lang="nl-NL" sz="3200" dirty="0"/>
              <a:t>Concept-schema over </a:t>
            </a:r>
            <a:r>
              <a:rPr lang="nl-NL" sz="3200" dirty="0" err="1"/>
              <a:t>vakbegrippen</a:t>
            </a:r>
            <a:r>
              <a:rPr lang="nl-NL" sz="3200" dirty="0"/>
              <a:t> en hun relaties</a:t>
            </a:r>
          </a:p>
        </p:txBody>
      </p:sp>
      <p:pic>
        <p:nvPicPr>
          <p:cNvPr id="6" name="Picture 4">
            <a:extLst>
              <a:ext uri="{FF2B5EF4-FFF2-40B4-BE49-F238E27FC236}">
                <a16:creationId xmlns:a16="http://schemas.microsoft.com/office/drawing/2014/main" id="{E12152AB-C048-EC4E-9285-E8922FDD8A24}"/>
              </a:ext>
            </a:extLst>
          </p:cNvPr>
          <p:cNvPicPr>
            <a:picLocks noGrp="1" noChangeAspect="1"/>
          </p:cNvPicPr>
          <p:nvPr>
            <p:ph idx="1"/>
          </p:nvPr>
        </p:nvPicPr>
        <p:blipFill>
          <a:blip r:embed="rId3"/>
          <a:stretch>
            <a:fillRect/>
          </a:stretch>
        </p:blipFill>
        <p:spPr>
          <a:xfrm>
            <a:off x="899766" y="185270"/>
            <a:ext cx="4435805" cy="6600479"/>
          </a:xfrm>
          <a:prstGeom prst="rect">
            <a:avLst/>
          </a:prstGeom>
        </p:spPr>
      </p:pic>
    </p:spTree>
    <p:extLst>
      <p:ext uri="{BB962C8B-B14F-4D97-AF65-F5344CB8AC3E}">
        <p14:creationId xmlns:p14="http://schemas.microsoft.com/office/powerpoint/2010/main" val="217864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9F9607-FFD3-E74A-99A8-04AE54AEDED8}"/>
              </a:ext>
            </a:extLst>
          </p:cNvPr>
          <p:cNvSpPr>
            <a:spLocks noGrp="1"/>
          </p:cNvSpPr>
          <p:nvPr>
            <p:ph type="title"/>
          </p:nvPr>
        </p:nvSpPr>
        <p:spPr>
          <a:xfrm>
            <a:off x="628649" y="18255"/>
            <a:ext cx="7886700" cy="1325563"/>
          </a:xfrm>
        </p:spPr>
        <p:txBody>
          <a:bodyPr/>
          <a:lstStyle/>
          <a:p>
            <a:r>
              <a:rPr lang="nl-NL" dirty="0"/>
              <a:t>Concept-schema over experiment</a:t>
            </a:r>
          </a:p>
        </p:txBody>
      </p:sp>
      <p:pic>
        <p:nvPicPr>
          <p:cNvPr id="4" name="Picture 55">
            <a:extLst>
              <a:ext uri="{FF2B5EF4-FFF2-40B4-BE49-F238E27FC236}">
                <a16:creationId xmlns:a16="http://schemas.microsoft.com/office/drawing/2014/main" id="{E6152505-FB05-594D-88C4-232EEE55ACAE}"/>
              </a:ext>
            </a:extLst>
          </p:cNvPr>
          <p:cNvPicPr>
            <a:picLocks noGrp="1"/>
          </p:cNvPicPr>
          <p:nvPr>
            <p:ph idx="1"/>
          </p:nvPr>
        </p:nvPicPr>
        <p:blipFill>
          <a:blip r:embed="rId3"/>
          <a:stretch>
            <a:fillRect/>
          </a:stretch>
        </p:blipFill>
        <p:spPr>
          <a:xfrm>
            <a:off x="1254642" y="978195"/>
            <a:ext cx="6932428" cy="5861550"/>
          </a:xfrm>
          <a:prstGeom prst="rect">
            <a:avLst/>
          </a:prstGeom>
        </p:spPr>
      </p:pic>
    </p:spTree>
    <p:extLst>
      <p:ext uri="{BB962C8B-B14F-4D97-AF65-F5344CB8AC3E}">
        <p14:creationId xmlns:p14="http://schemas.microsoft.com/office/powerpoint/2010/main" val="635578225"/>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2389</TotalTime>
  <Words>3681</Words>
  <Application>Microsoft Office PowerPoint</Application>
  <PresentationFormat>On-screen Show (4:3)</PresentationFormat>
  <Paragraphs>463</Paragraphs>
  <Slides>32</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Segoe UI</vt:lpstr>
      <vt:lpstr>Symbol</vt:lpstr>
      <vt:lpstr>Times New Roman</vt:lpstr>
      <vt:lpstr>Wingdings</vt:lpstr>
      <vt:lpstr>Kantoorthema</vt:lpstr>
      <vt:lpstr>               Taalgerichte strategieën  voor inclusief Natuur- en Techniekonderwijs  </vt:lpstr>
      <vt:lpstr>Inhoud </vt:lpstr>
      <vt:lpstr>Vakkennis en taal gaan hand in hand</vt:lpstr>
      <vt:lpstr>Had dit geholpen?</vt:lpstr>
      <vt:lpstr>1. N&amp;T: thema Plantengroei</vt:lpstr>
      <vt:lpstr>1. N&amp;T: thema Plantengroei</vt:lpstr>
      <vt:lpstr>1. N&amp;T: thema Plantengroei</vt:lpstr>
      <vt:lpstr>Concept-schema over vakbegrippen en hun relaties</vt:lpstr>
      <vt:lpstr>Concept-schema over experiment</vt:lpstr>
      <vt:lpstr>PowerPoint Presentation</vt:lpstr>
      <vt:lpstr>PowerPoint Presentation</vt:lpstr>
      <vt:lpstr>Je leren bewegen op de taaltrap</vt:lpstr>
      <vt:lpstr>2. Voorbeeldactiviteiten </vt:lpstr>
      <vt:lpstr>2. Voorbeeldactiviteiten </vt:lpstr>
      <vt:lpstr>3. Taalstrategieën </vt:lpstr>
      <vt:lpstr>Geplande scaffolding </vt:lpstr>
      <vt:lpstr>Geplande scaffolding - voorbeelden</vt:lpstr>
      <vt:lpstr>Geplande scaffolding - voorbeelden</vt:lpstr>
      <vt:lpstr>Geplande scaffolding bij schrijven - voorbeelden</vt:lpstr>
      <vt:lpstr>Geplande scaffolding bij lezen - voorbeelden</vt:lpstr>
      <vt:lpstr>PowerPoint Presentation</vt:lpstr>
      <vt:lpstr>Functioneel meertalig werken in het basisonderwijs</vt:lpstr>
      <vt:lpstr>Voorbeelden meertaligheid in lessen over plantengroei</vt:lpstr>
      <vt:lpstr>PowerPoint Presentation</vt:lpstr>
      <vt:lpstr>PowerPoint Presentation</vt:lpstr>
      <vt:lpstr> Voorbeelden meertaligheid in lessen over plantengroei</vt:lpstr>
      <vt:lpstr>PowerPoint Presentation</vt:lpstr>
      <vt:lpstr>PowerPoint Presentation</vt:lpstr>
      <vt:lpstr>PowerPoint Presentation</vt:lpstr>
      <vt:lpstr>Voorbeelden meertaligheid in lessen over plantengroei</vt:lpstr>
      <vt:lpstr>Discussievragen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Taalgerichte strategieën  voor inclusief Natuur- en Techniekonderwijs  </dc:title>
  <dc:creator>Suzanne van Norden</dc:creator>
  <cp:lastModifiedBy>Marjolein Wellink</cp:lastModifiedBy>
  <cp:revision>53</cp:revision>
  <dcterms:created xsi:type="dcterms:W3CDTF">2021-04-20T06:55:21Z</dcterms:created>
  <dcterms:modified xsi:type="dcterms:W3CDTF">2021-11-25T08:40:23Z</dcterms:modified>
</cp:coreProperties>
</file>